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4" r:id="rId5"/>
    <p:sldId id="265" r:id="rId6"/>
    <p:sldId id="266" r:id="rId7"/>
    <p:sldId id="268" r:id="rId8"/>
    <p:sldId id="270" r:id="rId9"/>
  </p:sldIdLst>
  <p:sldSz cx="10287000" cy="12852400"/>
  <p:notesSz cx="6858000" cy="9144000"/>
  <p:embeddedFontLst>
    <p:embeddedFont>
      <p:font typeface="Cambria" panose="02040503050406030204" pitchFamily="18" charset="0"/>
      <p:regular r:id="rId10"/>
      <p:bold r:id="rId11"/>
      <p:italic r:id="rId12"/>
      <p:boldItalic r:id="rId13"/>
    </p:embeddedFont>
    <p:embeddedFont>
      <p:font typeface="The Hand" panose="03070502030502020204" pitchFamily="66"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2" d="100"/>
          <a:sy n="32" d="100"/>
        </p:scale>
        <p:origin x="137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D83D-B996-8D69-9315-CFF745E5B1D5}"/>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43551699-6C27-9C00-07C2-2B8984301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 y="-2114933"/>
            <a:ext cx="10311328" cy="15014732"/>
          </a:xfrm>
          <a:prstGeom prst="rect">
            <a:avLst/>
          </a:prstGeom>
        </p:spPr>
      </p:pic>
      <p:sp>
        <p:nvSpPr>
          <p:cNvPr id="26" name="Parallelogram 25">
            <a:extLst>
              <a:ext uri="{FF2B5EF4-FFF2-40B4-BE49-F238E27FC236}">
                <a16:creationId xmlns:a16="http://schemas.microsoft.com/office/drawing/2014/main" id="{8321E50F-25CB-1BCE-03EA-DB348E046006}"/>
              </a:ext>
            </a:extLst>
          </p:cNvPr>
          <p:cNvSpPr/>
          <p:nvPr/>
        </p:nvSpPr>
        <p:spPr>
          <a:xfrm>
            <a:off x="6134100" y="-92786"/>
            <a:ext cx="4546123" cy="1884219"/>
          </a:xfrm>
          <a:prstGeom prst="parallelogram">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20"/>
          </a:p>
        </p:txBody>
      </p:sp>
      <p:pic>
        <p:nvPicPr>
          <p:cNvPr id="27" name="Picture 26">
            <a:extLst>
              <a:ext uri="{FF2B5EF4-FFF2-40B4-BE49-F238E27FC236}">
                <a16:creationId xmlns:a16="http://schemas.microsoft.com/office/drawing/2014/main" id="{6B9F0750-7860-19E1-06BF-90AF3BE4CC53}"/>
              </a:ext>
            </a:extLst>
          </p:cNvPr>
          <p:cNvPicPr>
            <a:picLocks noChangeAspect="1"/>
          </p:cNvPicPr>
          <p:nvPr/>
        </p:nvPicPr>
        <p:blipFill>
          <a:blip r:embed="rId3"/>
          <a:stretch>
            <a:fillRect/>
          </a:stretch>
        </p:blipFill>
        <p:spPr>
          <a:xfrm>
            <a:off x="6655550" y="-261349"/>
            <a:ext cx="3922027" cy="1884221"/>
          </a:xfrm>
          <a:prstGeom prst="rect">
            <a:avLst/>
          </a:prstGeom>
        </p:spPr>
      </p:pic>
      <p:sp>
        <p:nvSpPr>
          <p:cNvPr id="30" name="TextBox 18">
            <a:extLst>
              <a:ext uri="{FF2B5EF4-FFF2-40B4-BE49-F238E27FC236}">
                <a16:creationId xmlns:a16="http://schemas.microsoft.com/office/drawing/2014/main" id="{530B1658-6DDD-0496-ED49-AFEB355A21D6}"/>
              </a:ext>
            </a:extLst>
          </p:cNvPr>
          <p:cNvSpPr txBox="1"/>
          <p:nvPr/>
        </p:nvSpPr>
        <p:spPr>
          <a:xfrm>
            <a:off x="329438" y="9376851"/>
            <a:ext cx="9370665" cy="2847574"/>
          </a:xfrm>
          <a:prstGeom prst="rect">
            <a:avLst/>
          </a:prstGeom>
        </p:spPr>
        <p:txBody>
          <a:bodyPr wrap="square" lIns="0" tIns="0" rIns="0" bIns="0" rtlCol="0" anchor="t">
            <a:spAutoFit/>
          </a:bodyPr>
          <a:lstStyle/>
          <a:p>
            <a:pPr algn="l">
              <a:lnSpc>
                <a:spcPts val="5808"/>
              </a:lnSpc>
            </a:pPr>
            <a:r>
              <a:rPr lang="en-US" sz="3600" dirty="0">
                <a:solidFill>
                  <a:schemeClr val="bg1"/>
                </a:solidFill>
                <a:latin typeface="Cambria" panose="02040503050406030204" pitchFamily="18" charset="0"/>
                <a:ea typeface="Cambria" panose="02040503050406030204" pitchFamily="18" charset="0"/>
                <a:cs typeface="Arial" panose="020B0604020202020204" pitchFamily="34" charset="0"/>
                <a:sym typeface="Canva Sans"/>
              </a:rPr>
              <a:t>Compliance Responsibilities for Investment Funds and Managers</a:t>
            </a:r>
          </a:p>
          <a:p>
            <a:pPr algn="l">
              <a:lnSpc>
                <a:spcPts val="5808"/>
              </a:lnSpc>
            </a:pPr>
            <a:endParaRPr lang="en-US" sz="3600" dirty="0">
              <a:solidFill>
                <a:schemeClr val="bg1"/>
              </a:solidFill>
              <a:latin typeface="Cambria" panose="02040503050406030204" pitchFamily="18" charset="0"/>
              <a:ea typeface="Cambria" panose="02040503050406030204" pitchFamily="18" charset="0"/>
              <a:cs typeface="Arial" panose="020B0604020202020204" pitchFamily="34" charset="0"/>
              <a:sym typeface="Canva Sans"/>
            </a:endParaRPr>
          </a:p>
          <a:p>
            <a:pPr algn="l">
              <a:lnSpc>
                <a:spcPts val="5808"/>
              </a:lnSpc>
            </a:pPr>
            <a:r>
              <a:rPr lang="en-US" sz="2400" b="1" dirty="0">
                <a:solidFill>
                  <a:schemeClr val="bg1"/>
                </a:solidFill>
                <a:latin typeface="Cambria" panose="02040503050406030204" pitchFamily="18" charset="0"/>
                <a:ea typeface="Cambria" panose="02040503050406030204" pitchFamily="18" charset="0"/>
                <a:cs typeface="Arial" panose="020B0604020202020204" pitchFamily="34" charset="0"/>
                <a:sym typeface="Canva Sans"/>
              </a:rPr>
              <a:t>April 2026</a:t>
            </a:r>
          </a:p>
        </p:txBody>
      </p:sp>
      <p:sp>
        <p:nvSpPr>
          <p:cNvPr id="40" name="Rectangle 15">
            <a:extLst>
              <a:ext uri="{FF2B5EF4-FFF2-40B4-BE49-F238E27FC236}">
                <a16:creationId xmlns:a16="http://schemas.microsoft.com/office/drawing/2014/main" id="{9D7D32C5-66B8-803B-DA86-270D92BBBA26}"/>
              </a:ext>
            </a:extLst>
          </p:cNvPr>
          <p:cNvSpPr/>
          <p:nvPr/>
        </p:nvSpPr>
        <p:spPr>
          <a:xfrm>
            <a:off x="-4131" y="12365087"/>
            <a:ext cx="10684354" cy="519438"/>
          </a:xfrm>
          <a:prstGeom prst="rect">
            <a:avLst/>
          </a:prstGeom>
          <a:solidFill>
            <a:srgbClr val="1B7D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www.consultinglimitless.com</a:t>
            </a:r>
          </a:p>
        </p:txBody>
      </p:sp>
      <p:sp>
        <p:nvSpPr>
          <p:cNvPr id="41" name="Slide Number Placeholder 7">
            <a:extLst>
              <a:ext uri="{FF2B5EF4-FFF2-40B4-BE49-F238E27FC236}">
                <a16:creationId xmlns:a16="http://schemas.microsoft.com/office/drawing/2014/main" id="{B5BD8109-253E-3A2E-A09A-A3487AB6180B}"/>
              </a:ext>
            </a:extLst>
          </p:cNvPr>
          <p:cNvSpPr txBox="1">
            <a:spLocks/>
          </p:cNvSpPr>
          <p:nvPr/>
        </p:nvSpPr>
        <p:spPr>
          <a:xfrm>
            <a:off x="7453145" y="11769800"/>
            <a:ext cx="2341539" cy="811354"/>
          </a:xfrm>
          <a:prstGeom prst="rect">
            <a:avLst/>
          </a:prstGeom>
        </p:spPr>
        <p:txBody>
          <a:bodyPr vert="horz" lIns="219456" tIns="109728" rIns="219456" bIns="109728"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F1315F-5282-4106-8C96-92A636D727D1}" type="slidenum">
              <a:rPr lang="en-US" sz="2000">
                <a:solidFill>
                  <a:prstClr val="black">
                    <a:tint val="75000"/>
                  </a:prstClr>
                </a:solidFill>
                <a:latin typeface="The Hand"/>
              </a:rPr>
              <a:pPr/>
              <a:t>1</a:t>
            </a:fld>
            <a:endParaRPr lang="en-US" sz="2000">
              <a:solidFill>
                <a:prstClr val="black">
                  <a:tint val="75000"/>
                </a:prstClr>
              </a:solidFill>
              <a:latin typeface="The Hand"/>
            </a:endParaRPr>
          </a:p>
        </p:txBody>
      </p:sp>
      <p:sp>
        <p:nvSpPr>
          <p:cNvPr id="42" name="Rectangle 1">
            <a:extLst>
              <a:ext uri="{FF2B5EF4-FFF2-40B4-BE49-F238E27FC236}">
                <a16:creationId xmlns:a16="http://schemas.microsoft.com/office/drawing/2014/main" id="{C833A18E-978D-EFEC-0318-A2C447AE6DD6}"/>
              </a:ext>
            </a:extLst>
          </p:cNvPr>
          <p:cNvSpPr/>
          <p:nvPr/>
        </p:nvSpPr>
        <p:spPr>
          <a:xfrm>
            <a:off x="6768906" y="11923034"/>
            <a:ext cx="3695317" cy="976765"/>
          </a:xfrm>
          <a:custGeom>
            <a:avLst/>
            <a:gdLst>
              <a:gd name="connsiteX0" fmla="*/ 0 w 2435176"/>
              <a:gd name="connsiteY0" fmla="*/ 0 h 738718"/>
              <a:gd name="connsiteX1" fmla="*/ 2435176 w 2435176"/>
              <a:gd name="connsiteY1" fmla="*/ 0 h 738718"/>
              <a:gd name="connsiteX2" fmla="*/ 2435176 w 2435176"/>
              <a:gd name="connsiteY2" fmla="*/ 738718 h 738718"/>
              <a:gd name="connsiteX3" fmla="*/ 0 w 2435176"/>
              <a:gd name="connsiteY3" fmla="*/ 738718 h 738718"/>
              <a:gd name="connsiteX4" fmla="*/ 0 w 2435176"/>
              <a:gd name="connsiteY4" fmla="*/ 0 h 738718"/>
              <a:gd name="connsiteX0" fmla="*/ 347330 w 2435176"/>
              <a:gd name="connsiteY0" fmla="*/ 14177 h 738718"/>
              <a:gd name="connsiteX1" fmla="*/ 2435176 w 2435176"/>
              <a:gd name="connsiteY1" fmla="*/ 0 h 738718"/>
              <a:gd name="connsiteX2" fmla="*/ 2435176 w 2435176"/>
              <a:gd name="connsiteY2" fmla="*/ 738718 h 738718"/>
              <a:gd name="connsiteX3" fmla="*/ 0 w 2435176"/>
              <a:gd name="connsiteY3" fmla="*/ 738718 h 738718"/>
              <a:gd name="connsiteX4" fmla="*/ 347330 w 2435176"/>
              <a:gd name="connsiteY4" fmla="*/ 14177 h 73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176" h="738718">
                <a:moveTo>
                  <a:pt x="347330" y="14177"/>
                </a:moveTo>
                <a:lnTo>
                  <a:pt x="2435176" y="0"/>
                </a:lnTo>
                <a:lnTo>
                  <a:pt x="2435176" y="738718"/>
                </a:lnTo>
                <a:lnTo>
                  <a:pt x="0" y="738718"/>
                </a:lnTo>
                <a:lnTo>
                  <a:pt x="347330" y="14177"/>
                </a:lnTo>
                <a:close/>
              </a:path>
            </a:pathLst>
          </a:custGeom>
          <a:solidFill>
            <a:srgbClr val="027385">
              <a:alpha val="7098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The Hand"/>
              <a:ea typeface="+mn-ea"/>
              <a:cs typeface="+mn-cs"/>
            </a:endParaRPr>
          </a:p>
        </p:txBody>
      </p:sp>
      <p:sp>
        <p:nvSpPr>
          <p:cNvPr id="43" name="Rectangle 42">
            <a:extLst>
              <a:ext uri="{FF2B5EF4-FFF2-40B4-BE49-F238E27FC236}">
                <a16:creationId xmlns:a16="http://schemas.microsoft.com/office/drawing/2014/main" id="{A7C4C782-7102-60BA-08BA-1EE558854895}"/>
              </a:ext>
            </a:extLst>
          </p:cNvPr>
          <p:cNvSpPr/>
          <p:nvPr/>
        </p:nvSpPr>
        <p:spPr>
          <a:xfrm>
            <a:off x="4879044" y="12329894"/>
            <a:ext cx="6358679" cy="461665"/>
          </a:xfrm>
          <a:prstGeom prst="rect">
            <a:avLst/>
          </a:prstGeom>
        </p:spPr>
        <p:txBody>
          <a:bodyPr wrap="square">
            <a:spAutoFit/>
          </a:bodyPr>
          <a:lstStyle/>
          <a:p>
            <a:pPr defTabSz="457200"/>
            <a:r>
              <a:rPr lang="en-US" sz="2400" dirty="0">
                <a:solidFill>
                  <a:schemeClr val="bg1"/>
                </a:solidFill>
                <a:latin typeface="Arial" panose="020B0604020202020204" pitchFamily="34" charset="0"/>
                <a:cs typeface="Arial" panose="020B0604020202020204" pitchFamily="34" charset="0"/>
              </a:rPr>
              <a:t>Unlock your way to limitless potential</a:t>
            </a:r>
          </a:p>
        </p:txBody>
      </p:sp>
      <p:sp>
        <p:nvSpPr>
          <p:cNvPr id="34" name="Rectangle 33">
            <a:extLst>
              <a:ext uri="{FF2B5EF4-FFF2-40B4-BE49-F238E27FC236}">
                <a16:creationId xmlns:a16="http://schemas.microsoft.com/office/drawing/2014/main" id="{410AB5C7-4563-677D-EA08-1566660BF709}"/>
              </a:ext>
            </a:extLst>
          </p:cNvPr>
          <p:cNvSpPr/>
          <p:nvPr/>
        </p:nvSpPr>
        <p:spPr>
          <a:xfrm>
            <a:off x="-4131" y="7406256"/>
            <a:ext cx="10311328" cy="1334404"/>
          </a:xfrm>
          <a:prstGeom prst="rect">
            <a:avLst/>
          </a:prstGeom>
          <a:solidFill>
            <a:srgbClr val="31859C">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1" name="TextBox 21">
            <a:extLst>
              <a:ext uri="{FF2B5EF4-FFF2-40B4-BE49-F238E27FC236}">
                <a16:creationId xmlns:a16="http://schemas.microsoft.com/office/drawing/2014/main" id="{9D38BF65-758F-F5F5-CA5E-359315919225}"/>
              </a:ext>
            </a:extLst>
          </p:cNvPr>
          <p:cNvSpPr txBox="1"/>
          <p:nvPr/>
        </p:nvSpPr>
        <p:spPr>
          <a:xfrm>
            <a:off x="235944" y="7244898"/>
            <a:ext cx="8519847" cy="1334404"/>
          </a:xfrm>
          <a:prstGeom prst="rect">
            <a:avLst/>
          </a:prstGeom>
        </p:spPr>
        <p:txBody>
          <a:bodyPr wrap="square" lIns="0" tIns="0" rIns="0" bIns="0" rtlCol="0" anchor="t">
            <a:spAutoFit/>
          </a:bodyPr>
          <a:lstStyle/>
          <a:p>
            <a:pPr>
              <a:lnSpc>
                <a:spcPts val="11414"/>
              </a:lnSpc>
              <a:spcBef>
                <a:spcPct val="0"/>
              </a:spcBef>
            </a:pPr>
            <a:r>
              <a:rPr lang="en-US" sz="8153" b="1" dirty="0">
                <a:solidFill>
                  <a:schemeClr val="bg1"/>
                </a:solidFill>
                <a:latin typeface="Cambria" panose="02040503050406030204" pitchFamily="18" charset="0"/>
                <a:ea typeface="Cambria" panose="02040503050406030204" pitchFamily="18" charset="0"/>
                <a:cs typeface="Arial" panose="020B0604020202020204" pitchFamily="34" charset="0"/>
                <a:sym typeface="Canva Sans Medium"/>
              </a:rPr>
              <a:t>FATCA &amp; CRS</a:t>
            </a:r>
          </a:p>
        </p:txBody>
      </p:sp>
    </p:spTree>
    <p:extLst>
      <p:ext uri="{BB962C8B-B14F-4D97-AF65-F5344CB8AC3E}">
        <p14:creationId xmlns:p14="http://schemas.microsoft.com/office/powerpoint/2010/main" val="272479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34E44-50F0-3B15-854B-AF2024F27DD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5CD30F-D6F7-FB19-8D34-954F3C371445}"/>
              </a:ext>
            </a:extLst>
          </p:cNvPr>
          <p:cNvSpPr/>
          <p:nvPr/>
        </p:nvSpPr>
        <p:spPr>
          <a:xfrm>
            <a:off x="0" y="28823"/>
            <a:ext cx="10287000" cy="123362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27" name="Picture 26">
            <a:extLst>
              <a:ext uri="{FF2B5EF4-FFF2-40B4-BE49-F238E27FC236}">
                <a16:creationId xmlns:a16="http://schemas.microsoft.com/office/drawing/2014/main" id="{A59BC9DB-649F-479A-FE0A-FFB0CC07AA59}"/>
              </a:ext>
            </a:extLst>
          </p:cNvPr>
          <p:cNvPicPr>
            <a:picLocks noChangeAspect="1"/>
          </p:cNvPicPr>
          <p:nvPr/>
        </p:nvPicPr>
        <p:blipFill>
          <a:blip r:embed="rId2"/>
          <a:stretch>
            <a:fillRect/>
          </a:stretch>
        </p:blipFill>
        <p:spPr>
          <a:xfrm>
            <a:off x="7596123" y="28823"/>
            <a:ext cx="2690877" cy="1292752"/>
          </a:xfrm>
          <a:prstGeom prst="rect">
            <a:avLst/>
          </a:prstGeom>
        </p:spPr>
      </p:pic>
      <p:sp>
        <p:nvSpPr>
          <p:cNvPr id="40" name="Rectangle 15">
            <a:extLst>
              <a:ext uri="{FF2B5EF4-FFF2-40B4-BE49-F238E27FC236}">
                <a16:creationId xmlns:a16="http://schemas.microsoft.com/office/drawing/2014/main" id="{61A638BD-0BE3-DE87-2E93-31BB1F0A18E0}"/>
              </a:ext>
            </a:extLst>
          </p:cNvPr>
          <p:cNvSpPr/>
          <p:nvPr/>
        </p:nvSpPr>
        <p:spPr>
          <a:xfrm>
            <a:off x="-4131" y="12365087"/>
            <a:ext cx="10684354" cy="519438"/>
          </a:xfrm>
          <a:prstGeom prst="rect">
            <a:avLst/>
          </a:prstGeom>
          <a:solidFill>
            <a:srgbClr val="1B7D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www.consultinglimitless.com</a:t>
            </a:r>
          </a:p>
        </p:txBody>
      </p:sp>
      <p:sp>
        <p:nvSpPr>
          <p:cNvPr id="41" name="Slide Number Placeholder 7">
            <a:extLst>
              <a:ext uri="{FF2B5EF4-FFF2-40B4-BE49-F238E27FC236}">
                <a16:creationId xmlns:a16="http://schemas.microsoft.com/office/drawing/2014/main" id="{E30ADDAC-4627-8847-87F7-6F3C1D75B380}"/>
              </a:ext>
            </a:extLst>
          </p:cNvPr>
          <p:cNvSpPr txBox="1">
            <a:spLocks/>
          </p:cNvSpPr>
          <p:nvPr/>
        </p:nvSpPr>
        <p:spPr>
          <a:xfrm>
            <a:off x="7453145" y="11769800"/>
            <a:ext cx="2341539" cy="811354"/>
          </a:xfrm>
          <a:prstGeom prst="rect">
            <a:avLst/>
          </a:prstGeom>
        </p:spPr>
        <p:txBody>
          <a:bodyPr vert="horz" lIns="219456" tIns="109728" rIns="219456" bIns="109728"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F1315F-5282-4106-8C96-92A636D727D1}" type="slidenum">
              <a:rPr lang="en-US" sz="2000">
                <a:solidFill>
                  <a:prstClr val="black">
                    <a:tint val="75000"/>
                  </a:prstClr>
                </a:solidFill>
                <a:latin typeface="The Hand"/>
              </a:rPr>
              <a:pPr/>
              <a:t>2</a:t>
            </a:fld>
            <a:endParaRPr lang="en-US" sz="2000">
              <a:solidFill>
                <a:prstClr val="black">
                  <a:tint val="75000"/>
                </a:prstClr>
              </a:solidFill>
              <a:latin typeface="The Hand"/>
            </a:endParaRPr>
          </a:p>
        </p:txBody>
      </p:sp>
      <p:sp>
        <p:nvSpPr>
          <p:cNvPr id="42" name="Rectangle 1">
            <a:extLst>
              <a:ext uri="{FF2B5EF4-FFF2-40B4-BE49-F238E27FC236}">
                <a16:creationId xmlns:a16="http://schemas.microsoft.com/office/drawing/2014/main" id="{3092421F-0C7B-21DC-9C0A-33DFE6F9A435}"/>
              </a:ext>
            </a:extLst>
          </p:cNvPr>
          <p:cNvSpPr/>
          <p:nvPr/>
        </p:nvSpPr>
        <p:spPr>
          <a:xfrm>
            <a:off x="6768906" y="11923034"/>
            <a:ext cx="3695317" cy="976765"/>
          </a:xfrm>
          <a:custGeom>
            <a:avLst/>
            <a:gdLst>
              <a:gd name="connsiteX0" fmla="*/ 0 w 2435176"/>
              <a:gd name="connsiteY0" fmla="*/ 0 h 738718"/>
              <a:gd name="connsiteX1" fmla="*/ 2435176 w 2435176"/>
              <a:gd name="connsiteY1" fmla="*/ 0 h 738718"/>
              <a:gd name="connsiteX2" fmla="*/ 2435176 w 2435176"/>
              <a:gd name="connsiteY2" fmla="*/ 738718 h 738718"/>
              <a:gd name="connsiteX3" fmla="*/ 0 w 2435176"/>
              <a:gd name="connsiteY3" fmla="*/ 738718 h 738718"/>
              <a:gd name="connsiteX4" fmla="*/ 0 w 2435176"/>
              <a:gd name="connsiteY4" fmla="*/ 0 h 738718"/>
              <a:gd name="connsiteX0" fmla="*/ 347330 w 2435176"/>
              <a:gd name="connsiteY0" fmla="*/ 14177 h 738718"/>
              <a:gd name="connsiteX1" fmla="*/ 2435176 w 2435176"/>
              <a:gd name="connsiteY1" fmla="*/ 0 h 738718"/>
              <a:gd name="connsiteX2" fmla="*/ 2435176 w 2435176"/>
              <a:gd name="connsiteY2" fmla="*/ 738718 h 738718"/>
              <a:gd name="connsiteX3" fmla="*/ 0 w 2435176"/>
              <a:gd name="connsiteY3" fmla="*/ 738718 h 738718"/>
              <a:gd name="connsiteX4" fmla="*/ 347330 w 2435176"/>
              <a:gd name="connsiteY4" fmla="*/ 14177 h 73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176" h="738718">
                <a:moveTo>
                  <a:pt x="347330" y="14177"/>
                </a:moveTo>
                <a:lnTo>
                  <a:pt x="2435176" y="0"/>
                </a:lnTo>
                <a:lnTo>
                  <a:pt x="2435176" y="738718"/>
                </a:lnTo>
                <a:lnTo>
                  <a:pt x="0" y="738718"/>
                </a:lnTo>
                <a:lnTo>
                  <a:pt x="347330" y="14177"/>
                </a:lnTo>
                <a:close/>
              </a:path>
            </a:pathLst>
          </a:custGeom>
          <a:solidFill>
            <a:srgbClr val="027385">
              <a:alpha val="7098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The Hand"/>
              <a:ea typeface="+mn-ea"/>
              <a:cs typeface="+mn-cs"/>
            </a:endParaRPr>
          </a:p>
        </p:txBody>
      </p:sp>
      <p:sp>
        <p:nvSpPr>
          <p:cNvPr id="43" name="Rectangle 42">
            <a:extLst>
              <a:ext uri="{FF2B5EF4-FFF2-40B4-BE49-F238E27FC236}">
                <a16:creationId xmlns:a16="http://schemas.microsoft.com/office/drawing/2014/main" id="{678E24FF-96EA-5561-AACA-A7FC7C2DDFD0}"/>
              </a:ext>
            </a:extLst>
          </p:cNvPr>
          <p:cNvSpPr/>
          <p:nvPr/>
        </p:nvSpPr>
        <p:spPr>
          <a:xfrm>
            <a:off x="4879044" y="12329894"/>
            <a:ext cx="6358679" cy="461665"/>
          </a:xfrm>
          <a:prstGeom prst="rect">
            <a:avLst/>
          </a:prstGeom>
        </p:spPr>
        <p:txBody>
          <a:bodyPr wrap="square">
            <a:spAutoFit/>
          </a:bodyPr>
          <a:lstStyle/>
          <a:p>
            <a:pPr defTabSz="457200"/>
            <a:r>
              <a:rPr lang="en-US" sz="2400" dirty="0">
                <a:solidFill>
                  <a:schemeClr val="bg1"/>
                </a:solidFill>
                <a:latin typeface="Arial" panose="020B0604020202020204" pitchFamily="34" charset="0"/>
                <a:cs typeface="Arial" panose="020B0604020202020204" pitchFamily="34" charset="0"/>
              </a:rPr>
              <a:t>Unlock your way to limitless potential</a:t>
            </a:r>
          </a:p>
        </p:txBody>
      </p:sp>
      <p:sp>
        <p:nvSpPr>
          <p:cNvPr id="5" name="TextBox 3">
            <a:extLst>
              <a:ext uri="{FF2B5EF4-FFF2-40B4-BE49-F238E27FC236}">
                <a16:creationId xmlns:a16="http://schemas.microsoft.com/office/drawing/2014/main" id="{553E92A8-2B7E-D133-50B1-DCF01FAF6756}"/>
              </a:ext>
            </a:extLst>
          </p:cNvPr>
          <p:cNvSpPr txBox="1"/>
          <p:nvPr/>
        </p:nvSpPr>
        <p:spPr>
          <a:xfrm>
            <a:off x="333126" y="751436"/>
            <a:ext cx="9620747" cy="9582175"/>
          </a:xfrm>
          <a:prstGeom prst="rect">
            <a:avLst/>
          </a:prstGeom>
        </p:spPr>
        <p:txBody>
          <a:bodyPr wrap="square" lIns="0" tIns="0" rIns="0" bIns="0" rtlCol="0" anchor="t">
            <a:spAutoFit/>
          </a:bodyPr>
          <a:lstStyle/>
          <a:p>
            <a:pPr algn="l">
              <a:spcBef>
                <a:spcPct val="0"/>
              </a:spcBef>
            </a:pPr>
            <a:r>
              <a:rPr lang="en-US" sz="4000" b="1" dirty="0">
                <a:solidFill>
                  <a:schemeClr val="accent5">
                    <a:lumMod val="75000"/>
                  </a:schemeClr>
                </a:solidFill>
                <a:latin typeface="Cambria" panose="02040503050406030204" pitchFamily="18" charset="0"/>
                <a:ea typeface="Cambria" panose="02040503050406030204" pitchFamily="18" charset="0"/>
                <a:cs typeface="Canva Sans"/>
                <a:sym typeface="Canva Sans"/>
              </a:rPr>
              <a:t>Overview</a:t>
            </a:r>
          </a:p>
          <a:p>
            <a:pPr>
              <a:lnSpc>
                <a:spcPts val="3711"/>
              </a:lnSpc>
              <a:spcBef>
                <a:spcPct val="0"/>
              </a:spcBef>
            </a:pPr>
            <a:r>
              <a:rPr lang="en-US" sz="2400" dirty="0">
                <a:latin typeface="Cambria" panose="02040503050406030204" pitchFamily="18" charset="0"/>
                <a:ea typeface="Cambria" panose="02040503050406030204" pitchFamily="18" charset="0"/>
                <a:cs typeface="Canva Sans"/>
                <a:sym typeface="Canva Sans"/>
              </a:rPr>
              <a:t>UAE has set up separate reporting frameworks under FATCA and CRS, both aimed at preventing tax abuse through foreign accounts and structures. FATCA requires non-US Financial Institutions to report information on US account holders, while CRS covers account holders who are tax residents outside of UAE and US.</a:t>
            </a:r>
          </a:p>
          <a:p>
            <a:pPr>
              <a:lnSpc>
                <a:spcPts val="3711"/>
              </a:lnSpc>
              <a:spcBef>
                <a:spcPct val="0"/>
              </a:spcBef>
            </a:pPr>
            <a:endParaRPr lang="en-US" sz="1600" dirty="0">
              <a:latin typeface="Cambria" panose="02040503050406030204" pitchFamily="18" charset="0"/>
              <a:ea typeface="Cambria" panose="02040503050406030204" pitchFamily="18" charset="0"/>
              <a:cs typeface="Canva Sans"/>
              <a:sym typeface="Canva Sans"/>
            </a:endParaRPr>
          </a:p>
          <a:p>
            <a:pPr>
              <a:lnSpc>
                <a:spcPts val="3711"/>
              </a:lnSpc>
              <a:spcBef>
                <a:spcPct val="0"/>
              </a:spcBef>
            </a:pPr>
            <a:r>
              <a:rPr lang="en-US" sz="4000" b="1" dirty="0">
                <a:solidFill>
                  <a:schemeClr val="accent5">
                    <a:lumMod val="75000"/>
                  </a:schemeClr>
                </a:solidFill>
                <a:latin typeface="Cambria" panose="02040503050406030204" pitchFamily="18" charset="0"/>
                <a:ea typeface="Cambria" panose="02040503050406030204" pitchFamily="18" charset="0"/>
                <a:cs typeface="Canva Sans"/>
                <a:sym typeface="Canva Sans"/>
              </a:rPr>
              <a:t>Who Is Impacted </a:t>
            </a:r>
          </a:p>
          <a:p>
            <a:pPr>
              <a:lnSpc>
                <a:spcPts val="3664"/>
              </a:lnSpc>
              <a:spcBef>
                <a:spcPct val="0"/>
              </a:spcBef>
            </a:pPr>
            <a:r>
              <a:rPr lang="en-US" sz="2400" dirty="0">
                <a:latin typeface="Cambria" panose="02040503050406030204" pitchFamily="18" charset="0"/>
                <a:ea typeface="Cambria" panose="02040503050406030204" pitchFamily="18" charset="0"/>
                <a:cs typeface="Canva Sans"/>
                <a:sym typeface="Canva Sans"/>
              </a:rPr>
              <a:t>FATCA and CRS apply to Financial Institutions, including investment funds, hedge funds, private equity funds, and managers carrying out investment activities. These entities must identify and report accounts held by individuals or entities with tax residency in the US or other CRS countries. </a:t>
            </a:r>
          </a:p>
          <a:p>
            <a:pPr>
              <a:lnSpc>
                <a:spcPts val="3664"/>
              </a:lnSpc>
              <a:spcBef>
                <a:spcPct val="0"/>
              </a:spcBef>
            </a:pPr>
            <a:r>
              <a:rPr lang="en-US" sz="2400" dirty="0">
                <a:latin typeface="Cambria" panose="02040503050406030204" pitchFamily="18" charset="0"/>
                <a:ea typeface="Cambria" panose="02040503050406030204" pitchFamily="18" charset="0"/>
                <a:cs typeface="Canva Sans"/>
                <a:sym typeface="Canva Sans"/>
              </a:rPr>
              <a:t>Investment managers may qualify for certain FATCA exemptions, but under CRS, they are generally treated as Financial Institutions with full reporting obligations. UAE funds and managers must carry out due diligence on investors and, where necessary, ultimate beneficial owners, and submit required information to the Ministry of Finance (MoF). Collecting this data also involves privacy considerations, which should be reflected in fund application forms and subscription documents.</a:t>
            </a:r>
            <a:endParaRPr lang="en-US" sz="2620" dirty="0">
              <a:solidFill>
                <a:schemeClr val="accent5">
                  <a:lumMod val="75000"/>
                </a:schemeClr>
              </a:solidFill>
              <a:latin typeface="Cambria" panose="02040503050406030204" pitchFamily="18" charset="0"/>
              <a:ea typeface="Cambria" panose="02040503050406030204" pitchFamily="18" charset="0"/>
              <a:cs typeface="Canva Sans"/>
              <a:sym typeface="Canva Sans"/>
            </a:endParaRPr>
          </a:p>
        </p:txBody>
      </p:sp>
      <p:sp>
        <p:nvSpPr>
          <p:cNvPr id="6" name="Rectangle 5">
            <a:extLst>
              <a:ext uri="{FF2B5EF4-FFF2-40B4-BE49-F238E27FC236}">
                <a16:creationId xmlns:a16="http://schemas.microsoft.com/office/drawing/2014/main" id="{FD2C7C14-F120-2496-95CB-35D6CE72EDB6}"/>
              </a:ext>
            </a:extLst>
          </p:cNvPr>
          <p:cNvSpPr/>
          <p:nvPr/>
        </p:nvSpPr>
        <p:spPr>
          <a:xfrm>
            <a:off x="-24328" y="10525262"/>
            <a:ext cx="10311328" cy="1348992"/>
          </a:xfrm>
          <a:prstGeom prst="rect">
            <a:avLst/>
          </a:pr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latin typeface="Cambria" panose="02040503050406030204" pitchFamily="18" charset="0"/>
                <a:ea typeface="Cambria" panose="02040503050406030204" pitchFamily="18" charset="0"/>
              </a:rPr>
              <a:t>Reporting Deadline: </a:t>
            </a:r>
            <a:r>
              <a:rPr lang="en-US" sz="2400" dirty="0">
                <a:latin typeface="Cambria" panose="02040503050406030204" pitchFamily="18" charset="0"/>
                <a:ea typeface="Cambria" panose="02040503050406030204" pitchFamily="18" charset="0"/>
              </a:rPr>
              <a:t>The next reporting deadline for FATCA and CRS is set at 30 June 2026 in respect of the reportable accounts for the calendar year of 2016.</a:t>
            </a:r>
            <a:endParaRPr lang="en-AE"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442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8CFB7-5D5D-2D9E-4020-1561F7D29B10}"/>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F69AEA3A-C220-271F-95FD-F375609F83AA}"/>
              </a:ext>
            </a:extLst>
          </p:cNvPr>
          <p:cNvPicPr>
            <a:picLocks noChangeAspect="1"/>
          </p:cNvPicPr>
          <p:nvPr/>
        </p:nvPicPr>
        <p:blipFill>
          <a:blip r:embed="rId2"/>
          <a:stretch>
            <a:fillRect/>
          </a:stretch>
        </p:blipFill>
        <p:spPr>
          <a:xfrm>
            <a:off x="7596123" y="28823"/>
            <a:ext cx="2690877" cy="1292752"/>
          </a:xfrm>
          <a:prstGeom prst="rect">
            <a:avLst/>
          </a:prstGeom>
        </p:spPr>
      </p:pic>
      <p:sp>
        <p:nvSpPr>
          <p:cNvPr id="40" name="Rectangle 15">
            <a:extLst>
              <a:ext uri="{FF2B5EF4-FFF2-40B4-BE49-F238E27FC236}">
                <a16:creationId xmlns:a16="http://schemas.microsoft.com/office/drawing/2014/main" id="{843B60B4-125D-CA80-1A6C-313DADA9892E}"/>
              </a:ext>
            </a:extLst>
          </p:cNvPr>
          <p:cNvSpPr/>
          <p:nvPr/>
        </p:nvSpPr>
        <p:spPr>
          <a:xfrm>
            <a:off x="-4131" y="12365087"/>
            <a:ext cx="10684354" cy="519438"/>
          </a:xfrm>
          <a:prstGeom prst="rect">
            <a:avLst/>
          </a:prstGeom>
          <a:solidFill>
            <a:srgbClr val="1B7D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www.consultinglimitless.com</a:t>
            </a:r>
          </a:p>
        </p:txBody>
      </p:sp>
      <p:sp>
        <p:nvSpPr>
          <p:cNvPr id="41" name="Slide Number Placeholder 7">
            <a:extLst>
              <a:ext uri="{FF2B5EF4-FFF2-40B4-BE49-F238E27FC236}">
                <a16:creationId xmlns:a16="http://schemas.microsoft.com/office/drawing/2014/main" id="{C4359D06-E237-771D-A857-07C0660DBAAB}"/>
              </a:ext>
            </a:extLst>
          </p:cNvPr>
          <p:cNvSpPr txBox="1">
            <a:spLocks/>
          </p:cNvSpPr>
          <p:nvPr/>
        </p:nvSpPr>
        <p:spPr>
          <a:xfrm>
            <a:off x="7453145" y="11769800"/>
            <a:ext cx="2341539" cy="811354"/>
          </a:xfrm>
          <a:prstGeom prst="rect">
            <a:avLst/>
          </a:prstGeom>
        </p:spPr>
        <p:txBody>
          <a:bodyPr vert="horz" lIns="219456" tIns="109728" rIns="219456" bIns="109728"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F1315F-5282-4106-8C96-92A636D727D1}" type="slidenum">
              <a:rPr lang="en-US" sz="2000">
                <a:solidFill>
                  <a:prstClr val="black">
                    <a:tint val="75000"/>
                  </a:prstClr>
                </a:solidFill>
                <a:latin typeface="The Hand"/>
              </a:rPr>
              <a:pPr/>
              <a:t>3</a:t>
            </a:fld>
            <a:endParaRPr lang="en-US" sz="2000">
              <a:solidFill>
                <a:prstClr val="black">
                  <a:tint val="75000"/>
                </a:prstClr>
              </a:solidFill>
              <a:latin typeface="The Hand"/>
            </a:endParaRPr>
          </a:p>
        </p:txBody>
      </p:sp>
      <p:sp>
        <p:nvSpPr>
          <p:cNvPr id="42" name="Rectangle 1">
            <a:extLst>
              <a:ext uri="{FF2B5EF4-FFF2-40B4-BE49-F238E27FC236}">
                <a16:creationId xmlns:a16="http://schemas.microsoft.com/office/drawing/2014/main" id="{75AA614A-6D20-848A-4D3C-4287AD13A3A0}"/>
              </a:ext>
            </a:extLst>
          </p:cNvPr>
          <p:cNvSpPr/>
          <p:nvPr/>
        </p:nvSpPr>
        <p:spPr>
          <a:xfrm>
            <a:off x="6768906" y="11923034"/>
            <a:ext cx="3695317" cy="976765"/>
          </a:xfrm>
          <a:custGeom>
            <a:avLst/>
            <a:gdLst>
              <a:gd name="connsiteX0" fmla="*/ 0 w 2435176"/>
              <a:gd name="connsiteY0" fmla="*/ 0 h 738718"/>
              <a:gd name="connsiteX1" fmla="*/ 2435176 w 2435176"/>
              <a:gd name="connsiteY1" fmla="*/ 0 h 738718"/>
              <a:gd name="connsiteX2" fmla="*/ 2435176 w 2435176"/>
              <a:gd name="connsiteY2" fmla="*/ 738718 h 738718"/>
              <a:gd name="connsiteX3" fmla="*/ 0 w 2435176"/>
              <a:gd name="connsiteY3" fmla="*/ 738718 h 738718"/>
              <a:gd name="connsiteX4" fmla="*/ 0 w 2435176"/>
              <a:gd name="connsiteY4" fmla="*/ 0 h 738718"/>
              <a:gd name="connsiteX0" fmla="*/ 347330 w 2435176"/>
              <a:gd name="connsiteY0" fmla="*/ 14177 h 738718"/>
              <a:gd name="connsiteX1" fmla="*/ 2435176 w 2435176"/>
              <a:gd name="connsiteY1" fmla="*/ 0 h 738718"/>
              <a:gd name="connsiteX2" fmla="*/ 2435176 w 2435176"/>
              <a:gd name="connsiteY2" fmla="*/ 738718 h 738718"/>
              <a:gd name="connsiteX3" fmla="*/ 0 w 2435176"/>
              <a:gd name="connsiteY3" fmla="*/ 738718 h 738718"/>
              <a:gd name="connsiteX4" fmla="*/ 347330 w 2435176"/>
              <a:gd name="connsiteY4" fmla="*/ 14177 h 73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176" h="738718">
                <a:moveTo>
                  <a:pt x="347330" y="14177"/>
                </a:moveTo>
                <a:lnTo>
                  <a:pt x="2435176" y="0"/>
                </a:lnTo>
                <a:lnTo>
                  <a:pt x="2435176" y="738718"/>
                </a:lnTo>
                <a:lnTo>
                  <a:pt x="0" y="738718"/>
                </a:lnTo>
                <a:lnTo>
                  <a:pt x="347330" y="14177"/>
                </a:lnTo>
                <a:close/>
              </a:path>
            </a:pathLst>
          </a:custGeom>
          <a:solidFill>
            <a:srgbClr val="027385">
              <a:alpha val="7098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The Hand"/>
              <a:ea typeface="+mn-ea"/>
              <a:cs typeface="+mn-cs"/>
            </a:endParaRPr>
          </a:p>
        </p:txBody>
      </p:sp>
      <p:sp>
        <p:nvSpPr>
          <p:cNvPr id="43" name="Rectangle 42">
            <a:extLst>
              <a:ext uri="{FF2B5EF4-FFF2-40B4-BE49-F238E27FC236}">
                <a16:creationId xmlns:a16="http://schemas.microsoft.com/office/drawing/2014/main" id="{3270E8F8-2876-1683-E4B8-E86944C0D608}"/>
              </a:ext>
            </a:extLst>
          </p:cNvPr>
          <p:cNvSpPr/>
          <p:nvPr/>
        </p:nvSpPr>
        <p:spPr>
          <a:xfrm>
            <a:off x="4879044" y="12329894"/>
            <a:ext cx="6358679" cy="461665"/>
          </a:xfrm>
          <a:prstGeom prst="rect">
            <a:avLst/>
          </a:prstGeom>
        </p:spPr>
        <p:txBody>
          <a:bodyPr wrap="square">
            <a:spAutoFit/>
          </a:bodyPr>
          <a:lstStyle/>
          <a:p>
            <a:pPr defTabSz="457200"/>
            <a:r>
              <a:rPr lang="en-US" sz="2400" dirty="0">
                <a:solidFill>
                  <a:schemeClr val="bg1"/>
                </a:solidFill>
                <a:latin typeface="Arial" panose="020B0604020202020204" pitchFamily="34" charset="0"/>
                <a:cs typeface="Arial" panose="020B0604020202020204" pitchFamily="34" charset="0"/>
              </a:rPr>
              <a:t>Unlock your way to limitless potential</a:t>
            </a:r>
          </a:p>
        </p:txBody>
      </p:sp>
      <p:sp>
        <p:nvSpPr>
          <p:cNvPr id="5" name="TextBox 3">
            <a:extLst>
              <a:ext uri="{FF2B5EF4-FFF2-40B4-BE49-F238E27FC236}">
                <a16:creationId xmlns:a16="http://schemas.microsoft.com/office/drawing/2014/main" id="{3D963F9F-F8D3-AD3C-F93C-D8A09C0D985D}"/>
              </a:ext>
            </a:extLst>
          </p:cNvPr>
          <p:cNvSpPr txBox="1"/>
          <p:nvPr/>
        </p:nvSpPr>
        <p:spPr>
          <a:xfrm>
            <a:off x="333126" y="751436"/>
            <a:ext cx="9620747" cy="1656928"/>
          </a:xfrm>
          <a:prstGeom prst="rect">
            <a:avLst/>
          </a:prstGeom>
        </p:spPr>
        <p:txBody>
          <a:bodyPr wrap="square" lIns="0" tIns="0" rIns="0" bIns="0" rtlCol="0" anchor="t">
            <a:spAutoFit/>
          </a:bodyPr>
          <a:lstStyle/>
          <a:p>
            <a:pPr algn="l">
              <a:spcBef>
                <a:spcPct val="0"/>
              </a:spcBef>
            </a:pPr>
            <a:r>
              <a:rPr lang="en-US" sz="4000" b="1" dirty="0">
                <a:solidFill>
                  <a:schemeClr val="accent5">
                    <a:lumMod val="75000"/>
                  </a:schemeClr>
                </a:solidFill>
                <a:latin typeface="Cambria" panose="02040503050406030204" pitchFamily="18" charset="0"/>
                <a:ea typeface="Cambria" panose="02040503050406030204" pitchFamily="18" charset="0"/>
                <a:cs typeface="Canva Sans"/>
                <a:sym typeface="Canva Sans"/>
              </a:rPr>
              <a:t>Preparing for the Reporting </a:t>
            </a:r>
          </a:p>
          <a:p>
            <a:pPr algn="l">
              <a:spcBef>
                <a:spcPct val="0"/>
              </a:spcBef>
            </a:pPr>
            <a:r>
              <a:rPr lang="en-US" sz="4000" b="1" dirty="0">
                <a:solidFill>
                  <a:schemeClr val="accent5">
                    <a:lumMod val="75000"/>
                  </a:schemeClr>
                </a:solidFill>
                <a:latin typeface="Cambria" panose="02040503050406030204" pitchFamily="18" charset="0"/>
                <a:ea typeface="Cambria" panose="02040503050406030204" pitchFamily="18" charset="0"/>
                <a:cs typeface="Canva Sans"/>
                <a:sym typeface="Canva Sans"/>
              </a:rPr>
              <a:t>Deadline</a:t>
            </a:r>
          </a:p>
          <a:p>
            <a:pPr>
              <a:lnSpc>
                <a:spcPts val="3711"/>
              </a:lnSpc>
              <a:spcBef>
                <a:spcPct val="0"/>
              </a:spcBef>
            </a:pPr>
            <a:endParaRPr lang="en-US" sz="2400" dirty="0">
              <a:latin typeface="Cambria" panose="02040503050406030204" pitchFamily="18" charset="0"/>
              <a:ea typeface="Cambria" panose="02040503050406030204" pitchFamily="18" charset="0"/>
              <a:cs typeface="Canva Sans"/>
              <a:sym typeface="Canva Sans"/>
            </a:endParaRPr>
          </a:p>
        </p:txBody>
      </p:sp>
      <p:pic>
        <p:nvPicPr>
          <p:cNvPr id="7" name="Picture 6">
            <a:extLst>
              <a:ext uri="{FF2B5EF4-FFF2-40B4-BE49-F238E27FC236}">
                <a16:creationId xmlns:a16="http://schemas.microsoft.com/office/drawing/2014/main" id="{2220D775-401C-9BF8-718D-4227EC29F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093" y="5065682"/>
            <a:ext cx="10287000" cy="6857352"/>
          </a:xfrm>
          <a:prstGeom prst="flowChartMultidocument">
            <a:avLst/>
          </a:prstGeom>
        </p:spPr>
      </p:pic>
      <p:sp>
        <p:nvSpPr>
          <p:cNvPr id="11" name="TextBox 10">
            <a:extLst>
              <a:ext uri="{FF2B5EF4-FFF2-40B4-BE49-F238E27FC236}">
                <a16:creationId xmlns:a16="http://schemas.microsoft.com/office/drawing/2014/main" id="{C567266F-64E4-8A72-E29C-4468419E3B2D}"/>
              </a:ext>
            </a:extLst>
          </p:cNvPr>
          <p:cNvSpPr txBox="1"/>
          <p:nvPr/>
        </p:nvSpPr>
        <p:spPr>
          <a:xfrm>
            <a:off x="333126" y="2271216"/>
            <a:ext cx="9620746" cy="2308324"/>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To comply with FATCA and CRS requirements, investment funds and managers should first confirm their correct classification under these regimes. If classified as a Financial Institution, the entity must be properly registered with the IRS for FATCA and with the MoF for both FATCA and CRS.</a:t>
            </a:r>
          </a:p>
          <a:p>
            <a:endParaRPr lang="en-US" sz="24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F386E8B4-A052-B3F7-4B71-BCC0F576F858}"/>
              </a:ext>
            </a:extLst>
          </p:cNvPr>
          <p:cNvSpPr txBox="1"/>
          <p:nvPr/>
        </p:nvSpPr>
        <p:spPr>
          <a:xfrm>
            <a:off x="266700" y="4419534"/>
            <a:ext cx="4048374" cy="7478970"/>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It is also essential to have all necessary investor self-certifications on file and to complete the required due diligence. This ensures investors are correctly classified, reportable accounts are identified, and the necessary information is collected for reporting.</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Therefore, conducting these assessments early allows your fund or management company to accurately fulfil its FATCA and CRS obligations and meet reporting deadlines without issues</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592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2815-5E00-8C50-960A-3B8F5172D88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24CB941-36A0-DB05-17D4-2B609A68F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
            <a:ext cx="10287000" cy="13008223"/>
          </a:xfrm>
          <a:prstGeom prst="rect">
            <a:avLst/>
          </a:prstGeom>
        </p:spPr>
      </p:pic>
      <p:sp>
        <p:nvSpPr>
          <p:cNvPr id="40" name="Rectangle 15">
            <a:extLst>
              <a:ext uri="{FF2B5EF4-FFF2-40B4-BE49-F238E27FC236}">
                <a16:creationId xmlns:a16="http://schemas.microsoft.com/office/drawing/2014/main" id="{B6085F19-AB79-4BFD-8D52-7B0707648FA8}"/>
              </a:ext>
            </a:extLst>
          </p:cNvPr>
          <p:cNvSpPr/>
          <p:nvPr/>
        </p:nvSpPr>
        <p:spPr>
          <a:xfrm>
            <a:off x="-4131" y="12365087"/>
            <a:ext cx="10684354" cy="519438"/>
          </a:xfrm>
          <a:prstGeom prst="rect">
            <a:avLst/>
          </a:prstGeom>
          <a:solidFill>
            <a:srgbClr val="1B7D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www.consultinglimitless.com</a:t>
            </a:r>
          </a:p>
        </p:txBody>
      </p:sp>
      <p:sp>
        <p:nvSpPr>
          <p:cNvPr id="41" name="Slide Number Placeholder 7">
            <a:extLst>
              <a:ext uri="{FF2B5EF4-FFF2-40B4-BE49-F238E27FC236}">
                <a16:creationId xmlns:a16="http://schemas.microsoft.com/office/drawing/2014/main" id="{28D9736A-4F39-5096-FDB1-07F465153C88}"/>
              </a:ext>
            </a:extLst>
          </p:cNvPr>
          <p:cNvSpPr txBox="1">
            <a:spLocks/>
          </p:cNvSpPr>
          <p:nvPr/>
        </p:nvSpPr>
        <p:spPr>
          <a:xfrm>
            <a:off x="7453145" y="11769800"/>
            <a:ext cx="2341539" cy="811354"/>
          </a:xfrm>
          <a:prstGeom prst="rect">
            <a:avLst/>
          </a:prstGeom>
        </p:spPr>
        <p:txBody>
          <a:bodyPr vert="horz" lIns="219456" tIns="109728" rIns="219456" bIns="109728"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F1315F-5282-4106-8C96-92A636D727D1}" type="slidenum">
              <a:rPr lang="en-US" sz="2000">
                <a:solidFill>
                  <a:prstClr val="black">
                    <a:tint val="75000"/>
                  </a:prstClr>
                </a:solidFill>
                <a:latin typeface="The Hand"/>
              </a:rPr>
              <a:pPr/>
              <a:t>4</a:t>
            </a:fld>
            <a:endParaRPr lang="en-US" sz="2000">
              <a:solidFill>
                <a:prstClr val="black">
                  <a:tint val="75000"/>
                </a:prstClr>
              </a:solidFill>
              <a:latin typeface="The Hand"/>
            </a:endParaRPr>
          </a:p>
        </p:txBody>
      </p:sp>
      <p:sp>
        <p:nvSpPr>
          <p:cNvPr id="42" name="Rectangle 1">
            <a:extLst>
              <a:ext uri="{FF2B5EF4-FFF2-40B4-BE49-F238E27FC236}">
                <a16:creationId xmlns:a16="http://schemas.microsoft.com/office/drawing/2014/main" id="{A7E96F90-2E1B-189D-82EF-BE6FE89A6DA6}"/>
              </a:ext>
            </a:extLst>
          </p:cNvPr>
          <p:cNvSpPr/>
          <p:nvPr/>
        </p:nvSpPr>
        <p:spPr>
          <a:xfrm>
            <a:off x="6768906" y="11923034"/>
            <a:ext cx="3695317" cy="976765"/>
          </a:xfrm>
          <a:custGeom>
            <a:avLst/>
            <a:gdLst>
              <a:gd name="connsiteX0" fmla="*/ 0 w 2435176"/>
              <a:gd name="connsiteY0" fmla="*/ 0 h 738718"/>
              <a:gd name="connsiteX1" fmla="*/ 2435176 w 2435176"/>
              <a:gd name="connsiteY1" fmla="*/ 0 h 738718"/>
              <a:gd name="connsiteX2" fmla="*/ 2435176 w 2435176"/>
              <a:gd name="connsiteY2" fmla="*/ 738718 h 738718"/>
              <a:gd name="connsiteX3" fmla="*/ 0 w 2435176"/>
              <a:gd name="connsiteY3" fmla="*/ 738718 h 738718"/>
              <a:gd name="connsiteX4" fmla="*/ 0 w 2435176"/>
              <a:gd name="connsiteY4" fmla="*/ 0 h 738718"/>
              <a:gd name="connsiteX0" fmla="*/ 347330 w 2435176"/>
              <a:gd name="connsiteY0" fmla="*/ 14177 h 738718"/>
              <a:gd name="connsiteX1" fmla="*/ 2435176 w 2435176"/>
              <a:gd name="connsiteY1" fmla="*/ 0 h 738718"/>
              <a:gd name="connsiteX2" fmla="*/ 2435176 w 2435176"/>
              <a:gd name="connsiteY2" fmla="*/ 738718 h 738718"/>
              <a:gd name="connsiteX3" fmla="*/ 0 w 2435176"/>
              <a:gd name="connsiteY3" fmla="*/ 738718 h 738718"/>
              <a:gd name="connsiteX4" fmla="*/ 347330 w 2435176"/>
              <a:gd name="connsiteY4" fmla="*/ 14177 h 73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176" h="738718">
                <a:moveTo>
                  <a:pt x="347330" y="14177"/>
                </a:moveTo>
                <a:lnTo>
                  <a:pt x="2435176" y="0"/>
                </a:lnTo>
                <a:lnTo>
                  <a:pt x="2435176" y="738718"/>
                </a:lnTo>
                <a:lnTo>
                  <a:pt x="0" y="738718"/>
                </a:lnTo>
                <a:lnTo>
                  <a:pt x="347330" y="14177"/>
                </a:lnTo>
                <a:close/>
              </a:path>
            </a:pathLst>
          </a:custGeom>
          <a:solidFill>
            <a:srgbClr val="027385">
              <a:alpha val="7098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The Hand"/>
              <a:ea typeface="+mn-ea"/>
              <a:cs typeface="+mn-cs"/>
            </a:endParaRPr>
          </a:p>
        </p:txBody>
      </p:sp>
      <p:sp>
        <p:nvSpPr>
          <p:cNvPr id="43" name="Rectangle 42">
            <a:extLst>
              <a:ext uri="{FF2B5EF4-FFF2-40B4-BE49-F238E27FC236}">
                <a16:creationId xmlns:a16="http://schemas.microsoft.com/office/drawing/2014/main" id="{514DC188-D0DB-6BBC-008C-66A6AE455B45}"/>
              </a:ext>
            </a:extLst>
          </p:cNvPr>
          <p:cNvSpPr/>
          <p:nvPr/>
        </p:nvSpPr>
        <p:spPr>
          <a:xfrm>
            <a:off x="4879044" y="12329894"/>
            <a:ext cx="6358679" cy="461665"/>
          </a:xfrm>
          <a:prstGeom prst="rect">
            <a:avLst/>
          </a:prstGeom>
        </p:spPr>
        <p:txBody>
          <a:bodyPr wrap="square">
            <a:spAutoFit/>
          </a:bodyPr>
          <a:lstStyle/>
          <a:p>
            <a:pPr defTabSz="457200"/>
            <a:r>
              <a:rPr lang="en-US" sz="2400" dirty="0">
                <a:solidFill>
                  <a:schemeClr val="bg1"/>
                </a:solidFill>
                <a:latin typeface="Arial" panose="020B0604020202020204" pitchFamily="34" charset="0"/>
                <a:cs typeface="Arial" panose="020B0604020202020204" pitchFamily="34" charset="0"/>
              </a:rPr>
              <a:t>Unlock your way to limitless potential</a:t>
            </a:r>
          </a:p>
        </p:txBody>
      </p:sp>
      <p:sp>
        <p:nvSpPr>
          <p:cNvPr id="5" name="TextBox 3">
            <a:extLst>
              <a:ext uri="{FF2B5EF4-FFF2-40B4-BE49-F238E27FC236}">
                <a16:creationId xmlns:a16="http://schemas.microsoft.com/office/drawing/2014/main" id="{385FC2DB-6F69-D924-72DA-27E43EF4A047}"/>
              </a:ext>
            </a:extLst>
          </p:cNvPr>
          <p:cNvSpPr txBox="1"/>
          <p:nvPr/>
        </p:nvSpPr>
        <p:spPr>
          <a:xfrm>
            <a:off x="333126" y="751436"/>
            <a:ext cx="9620747" cy="1656928"/>
          </a:xfrm>
          <a:prstGeom prst="rect">
            <a:avLst/>
          </a:prstGeom>
        </p:spPr>
        <p:txBody>
          <a:bodyPr wrap="square" lIns="0" tIns="0" rIns="0" bIns="0" rtlCol="0" anchor="t">
            <a:spAutoFit/>
          </a:bodyPr>
          <a:lstStyle/>
          <a:p>
            <a:pPr algn="l">
              <a:spcBef>
                <a:spcPct val="0"/>
              </a:spcBef>
            </a:pPr>
            <a:r>
              <a:rPr lang="en-US" sz="4000" b="1" dirty="0">
                <a:solidFill>
                  <a:schemeClr val="bg1"/>
                </a:solidFill>
                <a:latin typeface="Cambria" panose="02040503050406030204" pitchFamily="18" charset="0"/>
                <a:ea typeface="Cambria" panose="02040503050406030204" pitchFamily="18" charset="0"/>
                <a:cs typeface="Canva Sans"/>
                <a:sym typeface="Canva Sans"/>
              </a:rPr>
              <a:t>How can Limitless Consulting </a:t>
            </a:r>
          </a:p>
          <a:p>
            <a:pPr algn="l">
              <a:spcBef>
                <a:spcPct val="0"/>
              </a:spcBef>
            </a:pPr>
            <a:r>
              <a:rPr lang="en-US" sz="4000" b="1" dirty="0">
                <a:solidFill>
                  <a:schemeClr val="bg1"/>
                </a:solidFill>
                <a:latin typeface="Cambria" panose="02040503050406030204" pitchFamily="18" charset="0"/>
                <a:ea typeface="Cambria" panose="02040503050406030204" pitchFamily="18" charset="0"/>
                <a:cs typeface="Canva Sans"/>
                <a:sym typeface="Canva Sans"/>
              </a:rPr>
              <a:t>Help?</a:t>
            </a:r>
          </a:p>
          <a:p>
            <a:pPr>
              <a:lnSpc>
                <a:spcPts val="3711"/>
              </a:lnSpc>
              <a:spcBef>
                <a:spcPct val="0"/>
              </a:spcBef>
            </a:pPr>
            <a:endParaRPr lang="en-US" sz="2400" dirty="0">
              <a:solidFill>
                <a:schemeClr val="bg1"/>
              </a:solidFill>
              <a:latin typeface="Cambria" panose="02040503050406030204" pitchFamily="18" charset="0"/>
              <a:ea typeface="Cambria" panose="02040503050406030204" pitchFamily="18" charset="0"/>
              <a:cs typeface="Canva Sans"/>
              <a:sym typeface="Canva Sans"/>
            </a:endParaRPr>
          </a:p>
        </p:txBody>
      </p:sp>
      <p:sp>
        <p:nvSpPr>
          <p:cNvPr id="2" name="TextBox 12">
            <a:extLst>
              <a:ext uri="{FF2B5EF4-FFF2-40B4-BE49-F238E27FC236}">
                <a16:creationId xmlns:a16="http://schemas.microsoft.com/office/drawing/2014/main" id="{F4C63DEE-550E-E198-D6FF-C338E50E565A}"/>
              </a:ext>
            </a:extLst>
          </p:cNvPr>
          <p:cNvSpPr txBox="1"/>
          <p:nvPr/>
        </p:nvSpPr>
        <p:spPr>
          <a:xfrm>
            <a:off x="477172" y="5008599"/>
            <a:ext cx="3574940" cy="1225913"/>
          </a:xfrm>
          <a:prstGeom prst="rect">
            <a:avLst/>
          </a:prstGeom>
        </p:spPr>
        <p:txBody>
          <a:bodyPr lIns="0" tIns="0" rIns="0" bIns="0" rtlCol="0" anchor="t">
            <a:spAutoFit/>
          </a:bodyPr>
          <a:lstStyle/>
          <a:p>
            <a:pPr algn="l">
              <a:lnSpc>
                <a:spcPts val="4986"/>
              </a:lnSpc>
            </a:pPr>
            <a:r>
              <a:rPr lang="en-US" sz="3561" b="1" dirty="0">
                <a:solidFill>
                  <a:schemeClr val="bg1"/>
                </a:solidFill>
                <a:latin typeface="Cambria" panose="02040503050406030204" pitchFamily="18" charset="0"/>
                <a:ea typeface="Cambria" panose="02040503050406030204" pitchFamily="18" charset="0"/>
                <a:cs typeface="Canva Sans Bold"/>
                <a:sym typeface="Canva Sans Bold"/>
              </a:rPr>
              <a:t>I</a:t>
            </a:r>
            <a:r>
              <a:rPr lang="en-US" sz="3561" dirty="0">
                <a:solidFill>
                  <a:schemeClr val="bg1"/>
                </a:solidFill>
                <a:latin typeface="Cambria" panose="02040503050406030204" pitchFamily="18" charset="0"/>
                <a:ea typeface="Cambria" panose="02040503050406030204" pitchFamily="18" charset="0"/>
                <a:cs typeface="Canva Sans"/>
                <a:sym typeface="Canva Sans"/>
              </a:rPr>
              <a:t>nvestor </a:t>
            </a:r>
          </a:p>
          <a:p>
            <a:pPr algn="l">
              <a:lnSpc>
                <a:spcPts val="4986"/>
              </a:lnSpc>
            </a:pPr>
            <a:r>
              <a:rPr lang="en-US" sz="3561" dirty="0">
                <a:solidFill>
                  <a:schemeClr val="bg1"/>
                </a:solidFill>
                <a:latin typeface="Cambria" panose="02040503050406030204" pitchFamily="18" charset="0"/>
                <a:ea typeface="Cambria" panose="02040503050406030204" pitchFamily="18" charset="0"/>
                <a:cs typeface="Canva Sans"/>
                <a:sym typeface="Canva Sans"/>
              </a:rPr>
              <a:t>Review</a:t>
            </a:r>
          </a:p>
        </p:txBody>
      </p:sp>
      <p:sp>
        <p:nvSpPr>
          <p:cNvPr id="3" name="TextBox 13">
            <a:extLst>
              <a:ext uri="{FF2B5EF4-FFF2-40B4-BE49-F238E27FC236}">
                <a16:creationId xmlns:a16="http://schemas.microsoft.com/office/drawing/2014/main" id="{3E630B85-B368-B350-9C9D-D7F02A4D06C8}"/>
              </a:ext>
            </a:extLst>
          </p:cNvPr>
          <p:cNvSpPr txBox="1"/>
          <p:nvPr/>
        </p:nvSpPr>
        <p:spPr>
          <a:xfrm>
            <a:off x="477172" y="6178960"/>
            <a:ext cx="4302000" cy="1709442"/>
          </a:xfrm>
          <a:prstGeom prst="rect">
            <a:avLst/>
          </a:prstGeom>
        </p:spPr>
        <p:txBody>
          <a:bodyPr lIns="0" tIns="0" rIns="0" bIns="0" rtlCol="0" anchor="t">
            <a:spAutoFit/>
          </a:bodyPr>
          <a:lstStyle/>
          <a:p>
            <a:pPr algn="l">
              <a:lnSpc>
                <a:spcPts val="2667"/>
              </a:lnSpc>
            </a:pPr>
            <a:r>
              <a:rPr lang="en-US" sz="2222" dirty="0">
                <a:solidFill>
                  <a:schemeClr val="bg1"/>
                </a:solidFill>
                <a:latin typeface="Cambria" panose="02040503050406030204" pitchFamily="18" charset="0"/>
                <a:ea typeface="Cambria" panose="02040503050406030204" pitchFamily="18" charset="0"/>
                <a:cs typeface="Canva Sans"/>
                <a:sym typeface="Canva Sans"/>
              </a:rPr>
              <a:t>Limitless can review your investors’ CRS and FATCA classifications, checking self-certification forms against your KYC documentation.</a:t>
            </a:r>
          </a:p>
        </p:txBody>
      </p:sp>
      <p:sp>
        <p:nvSpPr>
          <p:cNvPr id="4" name="TextBox 14">
            <a:extLst>
              <a:ext uri="{FF2B5EF4-FFF2-40B4-BE49-F238E27FC236}">
                <a16:creationId xmlns:a16="http://schemas.microsoft.com/office/drawing/2014/main" id="{F95E1E3C-0AE5-8D25-B9F7-C9A3CF578B36}"/>
              </a:ext>
            </a:extLst>
          </p:cNvPr>
          <p:cNvSpPr txBox="1"/>
          <p:nvPr/>
        </p:nvSpPr>
        <p:spPr>
          <a:xfrm>
            <a:off x="445357" y="2447461"/>
            <a:ext cx="4302683" cy="605182"/>
          </a:xfrm>
          <a:prstGeom prst="rect">
            <a:avLst/>
          </a:prstGeom>
        </p:spPr>
        <p:txBody>
          <a:bodyPr lIns="0" tIns="0" rIns="0" bIns="0" rtlCol="0" anchor="t">
            <a:spAutoFit/>
          </a:bodyPr>
          <a:lstStyle/>
          <a:p>
            <a:pPr algn="l">
              <a:lnSpc>
                <a:spcPts val="4968"/>
              </a:lnSpc>
            </a:pPr>
            <a:r>
              <a:rPr lang="en-US" sz="3548">
                <a:solidFill>
                  <a:schemeClr val="bg1"/>
                </a:solidFill>
                <a:latin typeface="Cambria" panose="02040503050406030204" pitchFamily="18" charset="0"/>
                <a:ea typeface="Cambria" panose="02040503050406030204" pitchFamily="18" charset="0"/>
                <a:cs typeface="Canva Sans"/>
                <a:sym typeface="Canva Sans"/>
              </a:rPr>
              <a:t>Classification</a:t>
            </a:r>
          </a:p>
        </p:txBody>
      </p:sp>
      <p:sp>
        <p:nvSpPr>
          <p:cNvPr id="6" name="TextBox 15">
            <a:extLst>
              <a:ext uri="{FF2B5EF4-FFF2-40B4-BE49-F238E27FC236}">
                <a16:creationId xmlns:a16="http://schemas.microsoft.com/office/drawing/2014/main" id="{806A9EA6-E48B-185A-FF32-E70C75FBED35}"/>
              </a:ext>
            </a:extLst>
          </p:cNvPr>
          <p:cNvSpPr txBox="1"/>
          <p:nvPr/>
        </p:nvSpPr>
        <p:spPr>
          <a:xfrm>
            <a:off x="445357" y="3166943"/>
            <a:ext cx="4302683" cy="1533525"/>
          </a:xfrm>
          <a:prstGeom prst="rect">
            <a:avLst/>
          </a:prstGeom>
        </p:spPr>
        <p:txBody>
          <a:bodyPr lIns="0" tIns="0" rIns="0" bIns="0" rtlCol="0" anchor="t">
            <a:spAutoFit/>
          </a:bodyPr>
          <a:lstStyle/>
          <a:p>
            <a:pPr algn="l">
              <a:lnSpc>
                <a:spcPts val="2427"/>
              </a:lnSpc>
            </a:pPr>
            <a:r>
              <a:rPr lang="en-US" sz="2022" dirty="0">
                <a:solidFill>
                  <a:schemeClr val="bg1"/>
                </a:solidFill>
                <a:latin typeface="Cambria" panose="02040503050406030204" pitchFamily="18" charset="0"/>
                <a:ea typeface="Cambria" panose="02040503050406030204" pitchFamily="18" charset="0"/>
                <a:cs typeface="Canva Sans"/>
                <a:sym typeface="Canva Sans"/>
              </a:rPr>
              <a:t>We help classify your investment fund or management company, review existing classifications, and prepare self-certification forms for your counterparties.</a:t>
            </a:r>
          </a:p>
        </p:txBody>
      </p:sp>
      <p:sp>
        <p:nvSpPr>
          <p:cNvPr id="8" name="TextBox 16">
            <a:extLst>
              <a:ext uri="{FF2B5EF4-FFF2-40B4-BE49-F238E27FC236}">
                <a16:creationId xmlns:a16="http://schemas.microsoft.com/office/drawing/2014/main" id="{06499900-AD81-A4BE-4C2B-4A800A81A5D7}"/>
              </a:ext>
            </a:extLst>
          </p:cNvPr>
          <p:cNvSpPr txBox="1"/>
          <p:nvPr/>
        </p:nvSpPr>
        <p:spPr>
          <a:xfrm>
            <a:off x="445357" y="8422983"/>
            <a:ext cx="3825295" cy="1240019"/>
          </a:xfrm>
          <a:prstGeom prst="rect">
            <a:avLst/>
          </a:prstGeom>
        </p:spPr>
        <p:txBody>
          <a:bodyPr lIns="0" tIns="0" rIns="0" bIns="0" rtlCol="0" anchor="t">
            <a:spAutoFit/>
          </a:bodyPr>
          <a:lstStyle/>
          <a:p>
            <a:pPr algn="l">
              <a:lnSpc>
                <a:spcPts val="4986"/>
              </a:lnSpc>
            </a:pPr>
            <a:r>
              <a:rPr lang="en-US" sz="3561">
                <a:solidFill>
                  <a:schemeClr val="bg1"/>
                </a:solidFill>
                <a:latin typeface="Cambria" panose="02040503050406030204" pitchFamily="18" charset="0"/>
                <a:ea typeface="Cambria" panose="02040503050406030204" pitchFamily="18" charset="0"/>
                <a:cs typeface="Canva Sans"/>
                <a:sym typeface="Canva Sans"/>
              </a:rPr>
              <a:t>Self-Certification Forms</a:t>
            </a:r>
          </a:p>
        </p:txBody>
      </p:sp>
      <p:sp>
        <p:nvSpPr>
          <p:cNvPr id="9" name="TextBox 17">
            <a:extLst>
              <a:ext uri="{FF2B5EF4-FFF2-40B4-BE49-F238E27FC236}">
                <a16:creationId xmlns:a16="http://schemas.microsoft.com/office/drawing/2014/main" id="{D1AF84C0-7BB6-8515-2043-7C87FA210D2D}"/>
              </a:ext>
            </a:extLst>
          </p:cNvPr>
          <p:cNvSpPr txBox="1"/>
          <p:nvPr/>
        </p:nvSpPr>
        <p:spPr>
          <a:xfrm>
            <a:off x="445356" y="9894618"/>
            <a:ext cx="4302000" cy="1923604"/>
          </a:xfrm>
          <a:prstGeom prst="rect">
            <a:avLst/>
          </a:prstGeom>
        </p:spPr>
        <p:txBody>
          <a:bodyPr lIns="0" tIns="0" rIns="0" bIns="0" rtlCol="0" anchor="t">
            <a:spAutoFit/>
          </a:bodyPr>
          <a:lstStyle/>
          <a:p>
            <a:pPr algn="l">
              <a:lnSpc>
                <a:spcPts val="2547"/>
              </a:lnSpc>
            </a:pPr>
            <a:r>
              <a:rPr lang="en-US" sz="2122" dirty="0">
                <a:solidFill>
                  <a:schemeClr val="bg1"/>
                </a:solidFill>
                <a:latin typeface="Cambria" panose="02040503050406030204" pitchFamily="18" charset="0"/>
                <a:ea typeface="Cambria" panose="02040503050406030204" pitchFamily="18" charset="0"/>
                <a:cs typeface="Canva Sans"/>
                <a:sym typeface="Canva Sans"/>
              </a:rPr>
              <a:t>We assist in preparing or updating self-certification forms to ensure accurate investor information, and review subscription documents and prospectuses for FATCA and CRS compliance.</a:t>
            </a:r>
          </a:p>
        </p:txBody>
      </p:sp>
      <p:sp>
        <p:nvSpPr>
          <p:cNvPr id="10" name="TextBox 18">
            <a:extLst>
              <a:ext uri="{FF2B5EF4-FFF2-40B4-BE49-F238E27FC236}">
                <a16:creationId xmlns:a16="http://schemas.microsoft.com/office/drawing/2014/main" id="{53A3737C-530A-4D75-B3E9-7ADCE380683B}"/>
              </a:ext>
            </a:extLst>
          </p:cNvPr>
          <p:cNvSpPr txBox="1"/>
          <p:nvPr/>
        </p:nvSpPr>
        <p:spPr>
          <a:xfrm>
            <a:off x="5135057" y="2290130"/>
            <a:ext cx="3267697" cy="587376"/>
          </a:xfrm>
          <a:prstGeom prst="rect">
            <a:avLst/>
          </a:prstGeom>
        </p:spPr>
        <p:txBody>
          <a:bodyPr lIns="0" tIns="0" rIns="0" bIns="0" rtlCol="0" anchor="t">
            <a:spAutoFit/>
          </a:bodyPr>
          <a:lstStyle/>
          <a:p>
            <a:pPr algn="l">
              <a:lnSpc>
                <a:spcPts val="4899"/>
              </a:lnSpc>
            </a:pPr>
            <a:r>
              <a:rPr lang="en-US" sz="3499">
                <a:solidFill>
                  <a:schemeClr val="bg1"/>
                </a:solidFill>
                <a:latin typeface="Cambria" panose="02040503050406030204" pitchFamily="18" charset="0"/>
                <a:ea typeface="Cambria" panose="02040503050406030204" pitchFamily="18" charset="0"/>
                <a:cs typeface="Canva Sans"/>
                <a:sym typeface="Canva Sans"/>
              </a:rPr>
              <a:t>Registration</a:t>
            </a:r>
          </a:p>
        </p:txBody>
      </p:sp>
      <p:sp>
        <p:nvSpPr>
          <p:cNvPr id="13" name="TextBox 19">
            <a:extLst>
              <a:ext uri="{FF2B5EF4-FFF2-40B4-BE49-F238E27FC236}">
                <a16:creationId xmlns:a16="http://schemas.microsoft.com/office/drawing/2014/main" id="{66B91F26-9BEB-EEBE-5278-052B8DE74EC1}"/>
              </a:ext>
            </a:extLst>
          </p:cNvPr>
          <p:cNvSpPr txBox="1"/>
          <p:nvPr/>
        </p:nvSpPr>
        <p:spPr>
          <a:xfrm>
            <a:off x="5159238" y="3173282"/>
            <a:ext cx="4302000" cy="1231106"/>
          </a:xfrm>
          <a:prstGeom prst="rect">
            <a:avLst/>
          </a:prstGeom>
        </p:spPr>
        <p:txBody>
          <a:bodyPr wrap="square" lIns="0" tIns="0" rIns="0" bIns="0" rtlCol="0" anchor="t">
            <a:spAutoFit/>
          </a:bodyPr>
          <a:lstStyle/>
          <a:p>
            <a:pPr algn="l">
              <a:lnSpc>
                <a:spcPts val="2406"/>
              </a:lnSpc>
            </a:pPr>
            <a:r>
              <a:rPr lang="en-US" sz="2005" dirty="0">
                <a:solidFill>
                  <a:schemeClr val="bg1"/>
                </a:solidFill>
                <a:latin typeface="Cambria" panose="02040503050406030204" pitchFamily="18" charset="0"/>
                <a:ea typeface="Cambria" panose="02040503050406030204" pitchFamily="18" charset="0"/>
                <a:cs typeface="Canva Sans"/>
                <a:sym typeface="Canva Sans"/>
              </a:rPr>
              <a:t>We can handle FATCA registration with the IRS and local FATCA and CRS registration with the Maltese tax authorities.</a:t>
            </a:r>
          </a:p>
        </p:txBody>
      </p:sp>
      <p:sp>
        <p:nvSpPr>
          <p:cNvPr id="14" name="TextBox 20">
            <a:extLst>
              <a:ext uri="{FF2B5EF4-FFF2-40B4-BE49-F238E27FC236}">
                <a16:creationId xmlns:a16="http://schemas.microsoft.com/office/drawing/2014/main" id="{E630CE2C-578D-3928-B558-9F7B1CB44FFD}"/>
              </a:ext>
            </a:extLst>
          </p:cNvPr>
          <p:cNvSpPr txBox="1"/>
          <p:nvPr/>
        </p:nvSpPr>
        <p:spPr>
          <a:xfrm>
            <a:off x="5159238" y="4932851"/>
            <a:ext cx="2135334" cy="587399"/>
          </a:xfrm>
          <a:prstGeom prst="rect">
            <a:avLst/>
          </a:prstGeom>
        </p:spPr>
        <p:txBody>
          <a:bodyPr lIns="0" tIns="0" rIns="0" bIns="0" rtlCol="0" anchor="t">
            <a:spAutoFit/>
          </a:bodyPr>
          <a:lstStyle/>
          <a:p>
            <a:pPr algn="l">
              <a:lnSpc>
                <a:spcPts val="4898"/>
              </a:lnSpc>
            </a:pPr>
            <a:r>
              <a:rPr lang="en-US" sz="3499" dirty="0">
                <a:solidFill>
                  <a:schemeClr val="bg1"/>
                </a:solidFill>
                <a:latin typeface="Cambria" panose="02040503050406030204" pitchFamily="18" charset="0"/>
                <a:ea typeface="Cambria" panose="02040503050406030204" pitchFamily="18" charset="0"/>
                <a:cs typeface="Canva Sans"/>
                <a:sym typeface="Canva Sans"/>
              </a:rPr>
              <a:t>Reporting</a:t>
            </a:r>
          </a:p>
        </p:txBody>
      </p:sp>
      <p:sp>
        <p:nvSpPr>
          <p:cNvPr id="15" name="TextBox 21">
            <a:extLst>
              <a:ext uri="{FF2B5EF4-FFF2-40B4-BE49-F238E27FC236}">
                <a16:creationId xmlns:a16="http://schemas.microsoft.com/office/drawing/2014/main" id="{E545208E-727B-1CEC-375A-6C032D66FB40}"/>
              </a:ext>
            </a:extLst>
          </p:cNvPr>
          <p:cNvSpPr txBox="1"/>
          <p:nvPr/>
        </p:nvSpPr>
        <p:spPr>
          <a:xfrm>
            <a:off x="5159238" y="5729799"/>
            <a:ext cx="4302000" cy="2244204"/>
          </a:xfrm>
          <a:prstGeom prst="rect">
            <a:avLst/>
          </a:prstGeom>
        </p:spPr>
        <p:txBody>
          <a:bodyPr wrap="square" lIns="0" tIns="0" rIns="0" bIns="0" rtlCol="0" anchor="t">
            <a:spAutoFit/>
          </a:bodyPr>
          <a:lstStyle/>
          <a:p>
            <a:pPr algn="l">
              <a:lnSpc>
                <a:spcPts val="2526"/>
              </a:lnSpc>
            </a:pPr>
            <a:r>
              <a:rPr lang="en-US" sz="2105" dirty="0">
                <a:solidFill>
                  <a:schemeClr val="bg1"/>
                </a:solidFill>
                <a:latin typeface="Cambria" panose="02040503050406030204" pitchFamily="18" charset="0"/>
                <a:ea typeface="Cambria" panose="02040503050406030204" pitchFamily="18" charset="0"/>
                <a:cs typeface="Canva Sans"/>
                <a:sym typeface="Canva Sans"/>
              </a:rPr>
              <a:t>Limitless supports the submission of FATCA and CRS reports, converting data into the required format and submitting on your behalf. Alternatively, we can provide reporting software for in-house submissions.</a:t>
            </a:r>
          </a:p>
        </p:txBody>
      </p:sp>
      <p:pic>
        <p:nvPicPr>
          <p:cNvPr id="16" name="Graphic 15" descr="Checklist with solid fill">
            <a:extLst>
              <a:ext uri="{FF2B5EF4-FFF2-40B4-BE49-F238E27FC236}">
                <a16:creationId xmlns:a16="http://schemas.microsoft.com/office/drawing/2014/main" id="{D3CB4C18-B70B-C9A2-63C7-BDECF79DE6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48331" y="2160323"/>
            <a:ext cx="914400" cy="914400"/>
          </a:xfrm>
          <a:prstGeom prst="rect">
            <a:avLst/>
          </a:prstGeom>
        </p:spPr>
      </p:pic>
      <p:pic>
        <p:nvPicPr>
          <p:cNvPr id="18" name="Graphic 17" descr="Postit Notes 3 with solid fill">
            <a:extLst>
              <a:ext uri="{FF2B5EF4-FFF2-40B4-BE49-F238E27FC236}">
                <a16:creationId xmlns:a16="http://schemas.microsoft.com/office/drawing/2014/main" id="{57DBB4A6-D7D1-6ECE-9E4A-A7ACE1E13C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92268" y="9035653"/>
            <a:ext cx="686365" cy="686365"/>
          </a:xfrm>
          <a:prstGeom prst="rect">
            <a:avLst/>
          </a:prstGeom>
        </p:spPr>
      </p:pic>
      <p:pic>
        <p:nvPicPr>
          <p:cNvPr id="20" name="Graphic 19" descr="Abacus with solid fill">
            <a:extLst>
              <a:ext uri="{FF2B5EF4-FFF2-40B4-BE49-F238E27FC236}">
                <a16:creationId xmlns:a16="http://schemas.microsoft.com/office/drawing/2014/main" id="{C1BE213A-EFE0-4F5D-E289-237B1D1F16D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47267" y="4641129"/>
            <a:ext cx="914400" cy="914400"/>
          </a:xfrm>
          <a:prstGeom prst="rect">
            <a:avLst/>
          </a:prstGeom>
        </p:spPr>
      </p:pic>
      <p:pic>
        <p:nvPicPr>
          <p:cNvPr id="22" name="Graphic 21" descr="Board Of Directors with solid fill">
            <a:extLst>
              <a:ext uri="{FF2B5EF4-FFF2-40B4-BE49-F238E27FC236}">
                <a16:creationId xmlns:a16="http://schemas.microsoft.com/office/drawing/2014/main" id="{EC9D9F20-C0CA-863C-471D-0AFED161E5B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50776" y="2230811"/>
            <a:ext cx="914400" cy="914400"/>
          </a:xfrm>
          <a:prstGeom prst="rect">
            <a:avLst/>
          </a:prstGeom>
        </p:spPr>
      </p:pic>
      <p:pic>
        <p:nvPicPr>
          <p:cNvPr id="24" name="Graphic 23" descr="Teacher with solid fill">
            <a:extLst>
              <a:ext uri="{FF2B5EF4-FFF2-40B4-BE49-F238E27FC236}">
                <a16:creationId xmlns:a16="http://schemas.microsoft.com/office/drawing/2014/main" id="{18BB0B45-EFFF-44EE-3682-D5A0E3991A6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75553" y="4959184"/>
            <a:ext cx="914400" cy="914400"/>
          </a:xfrm>
          <a:prstGeom prst="rect">
            <a:avLst/>
          </a:prstGeom>
        </p:spPr>
      </p:pic>
      <p:pic>
        <p:nvPicPr>
          <p:cNvPr id="31" name="Picture 30">
            <a:extLst>
              <a:ext uri="{FF2B5EF4-FFF2-40B4-BE49-F238E27FC236}">
                <a16:creationId xmlns:a16="http://schemas.microsoft.com/office/drawing/2014/main" id="{56E4592F-AD4E-1200-6EA5-4A31116D99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6023" y="116878"/>
            <a:ext cx="2176461" cy="920576"/>
          </a:xfrm>
          <a:prstGeom prst="rect">
            <a:avLst/>
          </a:prstGeom>
        </p:spPr>
      </p:pic>
    </p:spTree>
    <p:extLst>
      <p:ext uri="{BB962C8B-B14F-4D97-AF65-F5344CB8AC3E}">
        <p14:creationId xmlns:p14="http://schemas.microsoft.com/office/powerpoint/2010/main" val="325177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3F54-4AFF-CF99-9514-5D9955715E66}"/>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0A81B194-30D4-FEEB-E32B-3FFF2BA79D3E}"/>
              </a:ext>
            </a:extLst>
          </p:cNvPr>
          <p:cNvPicPr>
            <a:picLocks noChangeAspect="1"/>
          </p:cNvPicPr>
          <p:nvPr/>
        </p:nvPicPr>
        <p:blipFill>
          <a:blip r:embed="rId2"/>
          <a:stretch>
            <a:fillRect/>
          </a:stretch>
        </p:blipFill>
        <p:spPr>
          <a:xfrm>
            <a:off x="7596123" y="28823"/>
            <a:ext cx="2690877" cy="1292752"/>
          </a:xfrm>
          <a:prstGeom prst="rect">
            <a:avLst/>
          </a:prstGeom>
        </p:spPr>
      </p:pic>
      <p:sp>
        <p:nvSpPr>
          <p:cNvPr id="40" name="Rectangle 15">
            <a:extLst>
              <a:ext uri="{FF2B5EF4-FFF2-40B4-BE49-F238E27FC236}">
                <a16:creationId xmlns:a16="http://schemas.microsoft.com/office/drawing/2014/main" id="{67FC6E51-562B-46C4-F8BB-BCC79D72C3AA}"/>
              </a:ext>
            </a:extLst>
          </p:cNvPr>
          <p:cNvSpPr/>
          <p:nvPr/>
        </p:nvSpPr>
        <p:spPr>
          <a:xfrm>
            <a:off x="-4131" y="12365087"/>
            <a:ext cx="10684354" cy="519438"/>
          </a:xfrm>
          <a:prstGeom prst="rect">
            <a:avLst/>
          </a:prstGeom>
          <a:solidFill>
            <a:srgbClr val="1B7D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www.consultinglimitless.com</a:t>
            </a:r>
          </a:p>
        </p:txBody>
      </p:sp>
      <p:sp>
        <p:nvSpPr>
          <p:cNvPr id="41" name="Slide Number Placeholder 7">
            <a:extLst>
              <a:ext uri="{FF2B5EF4-FFF2-40B4-BE49-F238E27FC236}">
                <a16:creationId xmlns:a16="http://schemas.microsoft.com/office/drawing/2014/main" id="{57AB6B7D-A037-0BF4-9738-CBD30336F3C3}"/>
              </a:ext>
            </a:extLst>
          </p:cNvPr>
          <p:cNvSpPr txBox="1">
            <a:spLocks/>
          </p:cNvSpPr>
          <p:nvPr/>
        </p:nvSpPr>
        <p:spPr>
          <a:xfrm>
            <a:off x="7453145" y="11769800"/>
            <a:ext cx="2341539" cy="811354"/>
          </a:xfrm>
          <a:prstGeom prst="rect">
            <a:avLst/>
          </a:prstGeom>
        </p:spPr>
        <p:txBody>
          <a:bodyPr vert="horz" lIns="219456" tIns="109728" rIns="219456" bIns="109728"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F1315F-5282-4106-8C96-92A636D727D1}" type="slidenum">
              <a:rPr lang="en-US" sz="2000">
                <a:solidFill>
                  <a:prstClr val="black">
                    <a:tint val="75000"/>
                  </a:prstClr>
                </a:solidFill>
                <a:latin typeface="The Hand"/>
              </a:rPr>
              <a:pPr/>
              <a:t>5</a:t>
            </a:fld>
            <a:endParaRPr lang="en-US" sz="2000">
              <a:solidFill>
                <a:prstClr val="black">
                  <a:tint val="75000"/>
                </a:prstClr>
              </a:solidFill>
              <a:latin typeface="The Hand"/>
            </a:endParaRPr>
          </a:p>
        </p:txBody>
      </p:sp>
      <p:sp>
        <p:nvSpPr>
          <p:cNvPr id="42" name="Rectangle 1">
            <a:extLst>
              <a:ext uri="{FF2B5EF4-FFF2-40B4-BE49-F238E27FC236}">
                <a16:creationId xmlns:a16="http://schemas.microsoft.com/office/drawing/2014/main" id="{17EB3171-F6CA-276E-5CBB-20ABD04CF254}"/>
              </a:ext>
            </a:extLst>
          </p:cNvPr>
          <p:cNvSpPr/>
          <p:nvPr/>
        </p:nvSpPr>
        <p:spPr>
          <a:xfrm>
            <a:off x="6768906" y="11923034"/>
            <a:ext cx="3695317" cy="976765"/>
          </a:xfrm>
          <a:custGeom>
            <a:avLst/>
            <a:gdLst>
              <a:gd name="connsiteX0" fmla="*/ 0 w 2435176"/>
              <a:gd name="connsiteY0" fmla="*/ 0 h 738718"/>
              <a:gd name="connsiteX1" fmla="*/ 2435176 w 2435176"/>
              <a:gd name="connsiteY1" fmla="*/ 0 h 738718"/>
              <a:gd name="connsiteX2" fmla="*/ 2435176 w 2435176"/>
              <a:gd name="connsiteY2" fmla="*/ 738718 h 738718"/>
              <a:gd name="connsiteX3" fmla="*/ 0 w 2435176"/>
              <a:gd name="connsiteY3" fmla="*/ 738718 h 738718"/>
              <a:gd name="connsiteX4" fmla="*/ 0 w 2435176"/>
              <a:gd name="connsiteY4" fmla="*/ 0 h 738718"/>
              <a:gd name="connsiteX0" fmla="*/ 347330 w 2435176"/>
              <a:gd name="connsiteY0" fmla="*/ 14177 h 738718"/>
              <a:gd name="connsiteX1" fmla="*/ 2435176 w 2435176"/>
              <a:gd name="connsiteY1" fmla="*/ 0 h 738718"/>
              <a:gd name="connsiteX2" fmla="*/ 2435176 w 2435176"/>
              <a:gd name="connsiteY2" fmla="*/ 738718 h 738718"/>
              <a:gd name="connsiteX3" fmla="*/ 0 w 2435176"/>
              <a:gd name="connsiteY3" fmla="*/ 738718 h 738718"/>
              <a:gd name="connsiteX4" fmla="*/ 347330 w 2435176"/>
              <a:gd name="connsiteY4" fmla="*/ 14177 h 73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176" h="738718">
                <a:moveTo>
                  <a:pt x="347330" y="14177"/>
                </a:moveTo>
                <a:lnTo>
                  <a:pt x="2435176" y="0"/>
                </a:lnTo>
                <a:lnTo>
                  <a:pt x="2435176" y="738718"/>
                </a:lnTo>
                <a:lnTo>
                  <a:pt x="0" y="738718"/>
                </a:lnTo>
                <a:lnTo>
                  <a:pt x="347330" y="14177"/>
                </a:lnTo>
                <a:close/>
              </a:path>
            </a:pathLst>
          </a:custGeom>
          <a:solidFill>
            <a:srgbClr val="027385">
              <a:alpha val="7098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The Hand"/>
              <a:ea typeface="+mn-ea"/>
              <a:cs typeface="+mn-cs"/>
            </a:endParaRPr>
          </a:p>
        </p:txBody>
      </p:sp>
      <p:sp>
        <p:nvSpPr>
          <p:cNvPr id="43" name="Rectangle 42">
            <a:extLst>
              <a:ext uri="{FF2B5EF4-FFF2-40B4-BE49-F238E27FC236}">
                <a16:creationId xmlns:a16="http://schemas.microsoft.com/office/drawing/2014/main" id="{BE07B7B7-EA71-26E1-9370-6ABC617EA6E2}"/>
              </a:ext>
            </a:extLst>
          </p:cNvPr>
          <p:cNvSpPr/>
          <p:nvPr/>
        </p:nvSpPr>
        <p:spPr>
          <a:xfrm>
            <a:off x="4879044" y="12329894"/>
            <a:ext cx="6358679" cy="461665"/>
          </a:xfrm>
          <a:prstGeom prst="rect">
            <a:avLst/>
          </a:prstGeom>
        </p:spPr>
        <p:txBody>
          <a:bodyPr wrap="square">
            <a:spAutoFit/>
          </a:bodyPr>
          <a:lstStyle/>
          <a:p>
            <a:pPr defTabSz="457200"/>
            <a:r>
              <a:rPr lang="en-US" sz="2400" dirty="0">
                <a:solidFill>
                  <a:schemeClr val="bg1"/>
                </a:solidFill>
                <a:latin typeface="Arial" panose="020B0604020202020204" pitchFamily="34" charset="0"/>
                <a:cs typeface="Arial" panose="020B0604020202020204" pitchFamily="34" charset="0"/>
              </a:rPr>
              <a:t>Unlock your way to limitless potential</a:t>
            </a:r>
          </a:p>
        </p:txBody>
      </p:sp>
      <p:sp>
        <p:nvSpPr>
          <p:cNvPr id="5" name="TextBox 3">
            <a:extLst>
              <a:ext uri="{FF2B5EF4-FFF2-40B4-BE49-F238E27FC236}">
                <a16:creationId xmlns:a16="http://schemas.microsoft.com/office/drawing/2014/main" id="{1535510F-4C71-53C7-ED18-0DDEC9DEE90B}"/>
              </a:ext>
            </a:extLst>
          </p:cNvPr>
          <p:cNvSpPr txBox="1"/>
          <p:nvPr/>
        </p:nvSpPr>
        <p:spPr>
          <a:xfrm>
            <a:off x="333126" y="751436"/>
            <a:ext cx="9620747" cy="615553"/>
          </a:xfrm>
          <a:prstGeom prst="rect">
            <a:avLst/>
          </a:prstGeom>
        </p:spPr>
        <p:txBody>
          <a:bodyPr wrap="square" lIns="0" tIns="0" rIns="0" bIns="0" rtlCol="0" anchor="t">
            <a:spAutoFit/>
          </a:bodyPr>
          <a:lstStyle/>
          <a:p>
            <a:pPr algn="l">
              <a:spcBef>
                <a:spcPct val="0"/>
              </a:spcBef>
            </a:pPr>
            <a:r>
              <a:rPr lang="en-US" sz="4000" b="1" dirty="0">
                <a:solidFill>
                  <a:schemeClr val="accent5">
                    <a:lumMod val="75000"/>
                  </a:schemeClr>
                </a:solidFill>
                <a:latin typeface="Cambria" panose="02040503050406030204" pitchFamily="18" charset="0"/>
                <a:ea typeface="Cambria" panose="02040503050406030204" pitchFamily="18" charset="0"/>
                <a:cs typeface="Canva Sans"/>
                <a:sym typeface="Canva Sans"/>
              </a:rPr>
              <a:t>Contact Us</a:t>
            </a:r>
            <a:endParaRPr lang="en-US" sz="2400" b="1" dirty="0">
              <a:latin typeface="Cambria" panose="02040503050406030204" pitchFamily="18" charset="0"/>
              <a:ea typeface="Cambria" panose="02040503050406030204" pitchFamily="18" charset="0"/>
              <a:cs typeface="Canva Sans"/>
              <a:sym typeface="Canva Sans"/>
            </a:endParaRPr>
          </a:p>
        </p:txBody>
      </p:sp>
      <p:sp>
        <p:nvSpPr>
          <p:cNvPr id="11" name="TextBox 10">
            <a:extLst>
              <a:ext uri="{FF2B5EF4-FFF2-40B4-BE49-F238E27FC236}">
                <a16:creationId xmlns:a16="http://schemas.microsoft.com/office/drawing/2014/main" id="{A99A1162-6920-34B4-7CB1-E1100306D3D0}"/>
              </a:ext>
            </a:extLst>
          </p:cNvPr>
          <p:cNvSpPr txBox="1"/>
          <p:nvPr/>
        </p:nvSpPr>
        <p:spPr>
          <a:xfrm>
            <a:off x="317886" y="1526573"/>
            <a:ext cx="9620746" cy="6026073"/>
          </a:xfrm>
          <a:prstGeom prst="rect">
            <a:avLst/>
          </a:prstGeom>
          <a:noFill/>
        </p:spPr>
        <p:txBody>
          <a:bodyPr wrap="square">
            <a:spAutoFit/>
          </a:bodyPr>
          <a:lstStyle/>
          <a:p>
            <a:pPr>
              <a:lnSpc>
                <a:spcPts val="3219"/>
              </a:lnSpc>
            </a:pPr>
            <a:r>
              <a:rPr lang="en-US" sz="2400" dirty="0">
                <a:solidFill>
                  <a:schemeClr val="accent5">
                    <a:lumMod val="75000"/>
                  </a:schemeClr>
                </a:solidFill>
                <a:latin typeface="Cambria" panose="02040503050406030204" pitchFamily="18" charset="0"/>
                <a:ea typeface="Cambria" panose="02040503050406030204" pitchFamily="18" charset="0"/>
                <a:cs typeface="Canva Sans"/>
                <a:sym typeface="Canva Sans"/>
              </a:rPr>
              <a:t>At Limitless, we assist financial and non-financial institutions in managing FATCA and CRS requirements with a clear and practical approach.</a:t>
            </a:r>
          </a:p>
          <a:p>
            <a:pPr>
              <a:lnSpc>
                <a:spcPts val="3219"/>
              </a:lnSpc>
            </a:pPr>
            <a:endParaRPr lang="en-US" sz="2400" dirty="0">
              <a:solidFill>
                <a:schemeClr val="accent5">
                  <a:lumMod val="75000"/>
                </a:schemeClr>
              </a:solidFill>
              <a:latin typeface="Cambria" panose="02040503050406030204" pitchFamily="18" charset="0"/>
              <a:ea typeface="Cambria" panose="02040503050406030204" pitchFamily="18" charset="0"/>
              <a:cs typeface="Canva Sans"/>
              <a:sym typeface="Canva Sans"/>
            </a:endParaRPr>
          </a:p>
          <a:p>
            <a:pPr>
              <a:lnSpc>
                <a:spcPts val="3219"/>
              </a:lnSpc>
            </a:pPr>
            <a:r>
              <a:rPr lang="en-US" sz="2400" dirty="0">
                <a:solidFill>
                  <a:schemeClr val="accent5">
                    <a:lumMod val="75000"/>
                  </a:schemeClr>
                </a:solidFill>
                <a:latin typeface="Cambria" panose="02040503050406030204" pitchFamily="18" charset="0"/>
                <a:ea typeface="Cambria" panose="02040503050406030204" pitchFamily="18" charset="0"/>
                <a:cs typeface="Canva Sans"/>
                <a:sym typeface="Canva Sans"/>
              </a:rPr>
              <a:t>Our team brings together experienced professionals from tax, compliance, and advisory backgrounds, with hands-on experience across both local and international FATCA and CRS projects.</a:t>
            </a:r>
          </a:p>
          <a:p>
            <a:pPr>
              <a:lnSpc>
                <a:spcPts val="3219"/>
              </a:lnSpc>
            </a:pPr>
            <a:endParaRPr lang="en-US" sz="2400" dirty="0">
              <a:solidFill>
                <a:schemeClr val="accent5">
                  <a:lumMod val="75000"/>
                </a:schemeClr>
              </a:solidFill>
              <a:latin typeface="Cambria" panose="02040503050406030204" pitchFamily="18" charset="0"/>
              <a:ea typeface="Cambria" panose="02040503050406030204" pitchFamily="18" charset="0"/>
              <a:cs typeface="Canva Sans"/>
              <a:sym typeface="Canva Sans"/>
            </a:endParaRPr>
          </a:p>
          <a:p>
            <a:pPr>
              <a:lnSpc>
                <a:spcPts val="3477"/>
              </a:lnSpc>
              <a:spcBef>
                <a:spcPct val="0"/>
              </a:spcBef>
            </a:pPr>
            <a:r>
              <a:rPr lang="en-US" sz="2400" dirty="0">
                <a:solidFill>
                  <a:schemeClr val="accent5">
                    <a:lumMod val="75000"/>
                  </a:schemeClr>
                </a:solidFill>
                <a:latin typeface="Cambria" panose="02040503050406030204" pitchFamily="18" charset="0"/>
                <a:ea typeface="Cambria" panose="02040503050406030204" pitchFamily="18" charset="0"/>
                <a:cs typeface="Canva Sans"/>
                <a:sym typeface="Canva Sans"/>
              </a:rPr>
              <a:t>We work closely with clients to meet reporting obligations efficiently, without disrupting ongoing operations.</a:t>
            </a:r>
          </a:p>
          <a:p>
            <a:pPr>
              <a:lnSpc>
                <a:spcPts val="3477"/>
              </a:lnSpc>
              <a:spcBef>
                <a:spcPct val="0"/>
              </a:spcBef>
            </a:pPr>
            <a:endParaRPr lang="en-US" sz="2400" dirty="0">
              <a:solidFill>
                <a:schemeClr val="accent5">
                  <a:lumMod val="75000"/>
                </a:schemeClr>
              </a:solidFill>
              <a:latin typeface="Cambria" panose="02040503050406030204" pitchFamily="18" charset="0"/>
              <a:ea typeface="Cambria" panose="02040503050406030204" pitchFamily="18" charset="0"/>
              <a:cs typeface="Canva Sans"/>
              <a:sym typeface="Canva Sans"/>
            </a:endParaRPr>
          </a:p>
          <a:p>
            <a:pPr>
              <a:lnSpc>
                <a:spcPts val="3477"/>
              </a:lnSpc>
              <a:spcBef>
                <a:spcPct val="0"/>
              </a:spcBef>
            </a:pPr>
            <a:r>
              <a:rPr lang="en-US" sz="2400" dirty="0">
                <a:solidFill>
                  <a:schemeClr val="accent5">
                    <a:lumMod val="75000"/>
                  </a:schemeClr>
                </a:solidFill>
                <a:latin typeface="Cambria" panose="02040503050406030204" pitchFamily="18" charset="0"/>
                <a:ea typeface="Cambria" panose="02040503050406030204" pitchFamily="18" charset="0"/>
                <a:cs typeface="Canva Sans"/>
                <a:sym typeface="Canva Sans"/>
              </a:rPr>
              <a:t>With increasing regulatory expectations, our approach is aligned with broader compliance and advisory services, helping create a more streamlined and consistent framework across all regulatory obligations</a:t>
            </a:r>
            <a:r>
              <a:rPr lang="en-US" sz="2400" dirty="0">
                <a:latin typeface="Cambria" panose="02040503050406030204" pitchFamily="18" charset="0"/>
                <a:ea typeface="Cambria" panose="02040503050406030204" pitchFamily="18" charset="0"/>
                <a:cs typeface="Canva Sans"/>
                <a:sym typeface="Canva Sans"/>
              </a:rPr>
              <a:t>.</a:t>
            </a:r>
          </a:p>
        </p:txBody>
      </p:sp>
      <p:graphicFrame>
        <p:nvGraphicFramePr>
          <p:cNvPr id="2" name="Table 1">
            <a:extLst>
              <a:ext uri="{FF2B5EF4-FFF2-40B4-BE49-F238E27FC236}">
                <a16:creationId xmlns:a16="http://schemas.microsoft.com/office/drawing/2014/main" id="{7167DCAA-0AD0-1A9B-70C9-83225B5FD8A2}"/>
              </a:ext>
            </a:extLst>
          </p:cNvPr>
          <p:cNvGraphicFramePr>
            <a:graphicFrameLocks noGrp="1"/>
          </p:cNvGraphicFramePr>
          <p:nvPr>
            <p:extLst>
              <p:ext uri="{D42A27DB-BD31-4B8C-83A1-F6EECF244321}">
                <p14:modId xmlns:p14="http://schemas.microsoft.com/office/powerpoint/2010/main" val="3483695055"/>
              </p:ext>
            </p:extLst>
          </p:nvPr>
        </p:nvGraphicFramePr>
        <p:xfrm>
          <a:off x="114300" y="10606584"/>
          <a:ext cx="5029200" cy="109728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977353376"/>
                    </a:ext>
                  </a:extLst>
                </a:gridCol>
              </a:tblGrid>
              <a:tr h="370840">
                <a:tc>
                  <a:txBody>
                    <a:bodyPr/>
                    <a:lstStyle/>
                    <a:p>
                      <a:pPr marL="0" algn="l" defTabSz="914400" rtl="0" eaLnBrk="1" latinLnBrk="0" hangingPunct="1"/>
                      <a:r>
                        <a:rPr lang="en-GB" sz="2200" b="1" kern="1200" dirty="0">
                          <a:solidFill>
                            <a:schemeClr val="tx1"/>
                          </a:solidFill>
                          <a:latin typeface="Cambria" panose="02040503050406030204" pitchFamily="18" charset="0"/>
                          <a:ea typeface="Cambria" panose="02040503050406030204" pitchFamily="18" charset="0"/>
                          <a:cs typeface="Arial" panose="020B0604020202020204" pitchFamily="34" charset="0"/>
                        </a:rPr>
                        <a:t>Ms. Mariam Absar</a:t>
                      </a:r>
                    </a:p>
                    <a:p>
                      <a:pPr marL="0" algn="l" defTabSz="914400" rtl="0" eaLnBrk="1" latinLnBrk="0" hangingPunct="1"/>
                      <a:r>
                        <a:rPr lang="en-GB" sz="2200" b="0" kern="1200" dirty="0">
                          <a:solidFill>
                            <a:schemeClr val="tx1"/>
                          </a:solidFill>
                          <a:latin typeface="Cambria" panose="02040503050406030204" pitchFamily="18" charset="0"/>
                          <a:ea typeface="Cambria" panose="02040503050406030204" pitchFamily="18" charset="0"/>
                          <a:cs typeface="Arial" panose="020B0604020202020204" pitchFamily="34" charset="0"/>
                        </a:rPr>
                        <a:t>Director</a:t>
                      </a:r>
                    </a:p>
                    <a:p>
                      <a:pPr marL="0" algn="l" defTabSz="914400" rtl="0" eaLnBrk="1" latinLnBrk="0" hangingPunct="1"/>
                      <a:r>
                        <a:rPr lang="en-GB" sz="2200" b="0" kern="1200" dirty="0">
                          <a:solidFill>
                            <a:schemeClr val="tx1"/>
                          </a:solidFill>
                          <a:latin typeface="Cambria" panose="02040503050406030204" pitchFamily="18" charset="0"/>
                          <a:ea typeface="Cambria" panose="02040503050406030204" pitchFamily="18" charset="0"/>
                          <a:cs typeface="Arial" panose="020B0604020202020204" pitchFamily="34" charset="0"/>
                        </a:rPr>
                        <a:t>mariamabsar@consultinglimitless.com </a:t>
                      </a:r>
                    </a:p>
                  </a:txBody>
                  <a:tcPr/>
                </a:tc>
                <a:extLst>
                  <a:ext uri="{0D108BD9-81ED-4DB2-BD59-A6C34878D82A}">
                    <a16:rowId xmlns:a16="http://schemas.microsoft.com/office/drawing/2014/main" val="2301774821"/>
                  </a:ext>
                </a:extLst>
              </a:tr>
            </a:tbl>
          </a:graphicData>
        </a:graphic>
      </p:graphicFrame>
      <p:graphicFrame>
        <p:nvGraphicFramePr>
          <p:cNvPr id="3" name="Table 2">
            <a:extLst>
              <a:ext uri="{FF2B5EF4-FFF2-40B4-BE49-F238E27FC236}">
                <a16:creationId xmlns:a16="http://schemas.microsoft.com/office/drawing/2014/main" id="{8CED564B-8AB5-FA6A-7522-72A2E6C41C66}"/>
              </a:ext>
            </a:extLst>
          </p:cNvPr>
          <p:cNvGraphicFramePr>
            <a:graphicFrameLocks noGrp="1"/>
          </p:cNvGraphicFramePr>
          <p:nvPr>
            <p:extLst>
              <p:ext uri="{D42A27DB-BD31-4B8C-83A1-F6EECF244321}">
                <p14:modId xmlns:p14="http://schemas.microsoft.com/office/powerpoint/2010/main" val="100901801"/>
              </p:ext>
            </p:extLst>
          </p:nvPr>
        </p:nvGraphicFramePr>
        <p:xfrm>
          <a:off x="5300786" y="10581184"/>
          <a:ext cx="4938342" cy="1097280"/>
        </p:xfrm>
        <a:graphic>
          <a:graphicData uri="http://schemas.openxmlformats.org/drawingml/2006/table">
            <a:tbl>
              <a:tblPr firstRow="1" bandRow="1">
                <a:tableStyleId>{2D5ABB26-0587-4C30-8999-92F81FD0307C}</a:tableStyleId>
              </a:tblPr>
              <a:tblGrid>
                <a:gridCol w="4938342">
                  <a:extLst>
                    <a:ext uri="{9D8B030D-6E8A-4147-A177-3AD203B41FA5}">
                      <a16:colId xmlns:a16="http://schemas.microsoft.com/office/drawing/2014/main" val="977353376"/>
                    </a:ext>
                  </a:extLst>
                </a:gridCol>
              </a:tblGrid>
              <a:tr h="370840">
                <a:tc>
                  <a:txBody>
                    <a:bodyPr/>
                    <a:lstStyle/>
                    <a:p>
                      <a:pPr marL="0" algn="l" defTabSz="914400" rtl="0" eaLnBrk="1" latinLnBrk="0" hangingPunct="1"/>
                      <a:r>
                        <a:rPr lang="en-GB" sz="2200" b="1" kern="1200" dirty="0">
                          <a:solidFill>
                            <a:schemeClr val="tx1"/>
                          </a:solidFill>
                          <a:latin typeface="Cambria" panose="02040503050406030204" pitchFamily="18" charset="0"/>
                          <a:ea typeface="Cambria" panose="02040503050406030204" pitchFamily="18" charset="0"/>
                          <a:cs typeface="Arial" panose="020B0604020202020204" pitchFamily="34" charset="0"/>
                        </a:rPr>
                        <a:t>Mr. Emad Bin Saleem</a:t>
                      </a:r>
                    </a:p>
                    <a:p>
                      <a:pPr marL="0" algn="l" defTabSz="914400" rtl="0" eaLnBrk="1" latinLnBrk="0" hangingPunct="1"/>
                      <a:r>
                        <a:rPr lang="en-GB" sz="2200" b="0" kern="1200" dirty="0">
                          <a:solidFill>
                            <a:schemeClr val="tx1"/>
                          </a:solidFill>
                          <a:latin typeface="Cambria" panose="02040503050406030204" pitchFamily="18" charset="0"/>
                          <a:ea typeface="Cambria" panose="02040503050406030204" pitchFamily="18" charset="0"/>
                          <a:cs typeface="Arial" panose="020B0604020202020204" pitchFamily="34" charset="0"/>
                        </a:rPr>
                        <a:t>Director</a:t>
                      </a:r>
                    </a:p>
                    <a:p>
                      <a:pPr rtl="0"/>
                      <a:r>
                        <a:rPr lang="en-US" sz="2200" b="0" i="0" u="none" strike="noStrike" kern="1200" baseline="0" dirty="0">
                          <a:solidFill>
                            <a:schemeClr val="tx1"/>
                          </a:solidFill>
                          <a:latin typeface="Cambria" panose="02040503050406030204" pitchFamily="18" charset="0"/>
                          <a:ea typeface="Cambria" panose="02040503050406030204" pitchFamily="18" charset="0"/>
                          <a:cs typeface="Arial" panose="020B0604020202020204" pitchFamily="34" charset="0"/>
                        </a:rPr>
                        <a:t>emad.saleem@consultinglimitless.com</a:t>
                      </a:r>
                    </a:p>
                  </a:txBody>
                  <a:tcPr/>
                </a:tc>
                <a:extLst>
                  <a:ext uri="{0D108BD9-81ED-4DB2-BD59-A6C34878D82A}">
                    <a16:rowId xmlns:a16="http://schemas.microsoft.com/office/drawing/2014/main" val="2589451967"/>
                  </a:ext>
                </a:extLst>
              </a:tr>
            </a:tbl>
          </a:graphicData>
        </a:graphic>
      </p:graphicFrame>
      <p:pic>
        <p:nvPicPr>
          <p:cNvPr id="6" name="Picture 5">
            <a:extLst>
              <a:ext uri="{FF2B5EF4-FFF2-40B4-BE49-F238E27FC236}">
                <a16:creationId xmlns:a16="http://schemas.microsoft.com/office/drawing/2014/main" id="{522C31C7-D5EF-1A16-A36C-46A975A75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0786" y="8037118"/>
            <a:ext cx="1838325" cy="2451100"/>
          </a:xfrm>
          <a:prstGeom prst="rect">
            <a:avLst/>
          </a:prstGeom>
        </p:spPr>
      </p:pic>
      <p:pic>
        <p:nvPicPr>
          <p:cNvPr id="9" name="Picture 8">
            <a:extLst>
              <a:ext uri="{FF2B5EF4-FFF2-40B4-BE49-F238E27FC236}">
                <a16:creationId xmlns:a16="http://schemas.microsoft.com/office/drawing/2014/main" id="{4FC6D4CE-D361-62A1-4BF5-17971D9478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30" y="8107526"/>
            <a:ext cx="1752537" cy="2451100"/>
          </a:xfrm>
          <a:prstGeom prst="rect">
            <a:avLst/>
          </a:prstGeom>
        </p:spPr>
      </p:pic>
    </p:spTree>
    <p:extLst>
      <p:ext uri="{BB962C8B-B14F-4D97-AF65-F5344CB8AC3E}">
        <p14:creationId xmlns:p14="http://schemas.microsoft.com/office/powerpoint/2010/main" val="3760029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651E0DE411F946B7875A39233B9FDF" ma:contentTypeVersion="19" ma:contentTypeDescription="Create a new document." ma:contentTypeScope="" ma:versionID="bf0e29b0267449ccc569895e663e41da">
  <xsd:schema xmlns:xsd="http://www.w3.org/2001/XMLSchema" xmlns:xs="http://www.w3.org/2001/XMLSchema" xmlns:p="http://schemas.microsoft.com/office/2006/metadata/properties" xmlns:ns3="73fe5a4e-c1ee-4ce5-8bc3-de6c15addf09" xmlns:ns4="66e5799b-39d7-4e81-84ad-d84506f8e803" targetNamespace="http://schemas.microsoft.com/office/2006/metadata/properties" ma:root="true" ma:fieldsID="32c8c0dd858532bf2de9489fb03ba19a" ns3:_="" ns4:_="">
    <xsd:import namespace="73fe5a4e-c1ee-4ce5-8bc3-de6c15addf09"/>
    <xsd:import namespace="66e5799b-39d7-4e81-84ad-d84506f8e80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e5a4e-c1ee-4ce5-8bc3-de6c15add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5799b-39d7-4e81-84ad-d84506f8e8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3fe5a4e-c1ee-4ce5-8bc3-de6c15addf09" xsi:nil="true"/>
  </documentManagement>
</p:properties>
</file>

<file path=customXml/itemProps1.xml><?xml version="1.0" encoding="utf-8"?>
<ds:datastoreItem xmlns:ds="http://schemas.openxmlformats.org/officeDocument/2006/customXml" ds:itemID="{1B65610A-52BC-487A-93D3-DCE2E9748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e5a4e-c1ee-4ce5-8bc3-de6c15addf09"/>
    <ds:schemaRef ds:uri="66e5799b-39d7-4e81-84ad-d84506f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6F0A3-7FBF-4F40-9B1A-8AB43DFB7D2B}">
  <ds:schemaRefs>
    <ds:schemaRef ds:uri="http://schemas.microsoft.com/sharepoint/v3/contenttype/forms"/>
  </ds:schemaRefs>
</ds:datastoreItem>
</file>

<file path=customXml/itemProps3.xml><?xml version="1.0" encoding="utf-8"?>
<ds:datastoreItem xmlns:ds="http://schemas.openxmlformats.org/officeDocument/2006/customXml" ds:itemID="{1CB816B2-EF75-49AB-A87A-DE7B482AF556}">
  <ds:schemaRefs>
    <ds:schemaRef ds:uri="http://schemas.microsoft.com/office/2006/documentManagement/types"/>
    <ds:schemaRef ds:uri="http://schemas.microsoft.com/office/2006/metadata/properties"/>
    <ds:schemaRef ds:uri="http://purl.org/dc/elements/1.1/"/>
    <ds:schemaRef ds:uri="http://purl.org/dc/dcmitype/"/>
    <ds:schemaRef ds:uri="http://purl.org/dc/terms/"/>
    <ds:schemaRef ds:uri="66e5799b-39d7-4e81-84ad-d84506f8e803"/>
    <ds:schemaRef ds:uri="http://schemas.microsoft.com/office/infopath/2007/PartnerControls"/>
    <ds:schemaRef ds:uri="http://schemas.openxmlformats.org/package/2006/metadata/core-properties"/>
    <ds:schemaRef ds:uri="73fe5a4e-c1ee-4ce5-8bc3-de6c15addf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101</TotalTime>
  <Words>664</Words>
  <Application>Microsoft Office PowerPoint</Application>
  <PresentationFormat>Custom</PresentationFormat>
  <Paragraphs>59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Cambria</vt:lpstr>
      <vt:lpstr>The Hand</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FATCA &amp; CRS: Compliance Responsibilities for Investment Funds and Managers</dc:title>
  <cp:lastModifiedBy>Muhammad Hassaan Bhagat</cp:lastModifiedBy>
  <cp:revision>3</cp:revision>
  <dcterms:created xsi:type="dcterms:W3CDTF">2006-08-16T00:00:00Z</dcterms:created>
  <dcterms:modified xsi:type="dcterms:W3CDTF">2026-04-08T15:11:23Z</dcterms:modified>
  <dc:identifier>DAHGMOXz_4s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0x010100EF651E0DE411F946B7875A39233B9FDF</vt:lpwstr>
  </property>
</Properties>
</file>